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2"/>
  </p:notesMasterIdLst>
  <p:handoutMasterIdLst>
    <p:handoutMasterId r:id="rId33"/>
  </p:handoutMasterIdLst>
  <p:sldIdLst>
    <p:sldId id="256" r:id="rId2"/>
    <p:sldId id="293" r:id="rId3"/>
    <p:sldId id="266" r:id="rId4"/>
    <p:sldId id="277" r:id="rId5"/>
    <p:sldId id="268" r:id="rId6"/>
    <p:sldId id="270" r:id="rId7"/>
    <p:sldId id="271" r:id="rId8"/>
    <p:sldId id="272" r:id="rId9"/>
    <p:sldId id="276" r:id="rId10"/>
    <p:sldId id="280" r:id="rId11"/>
    <p:sldId id="281" r:id="rId12"/>
    <p:sldId id="284" r:id="rId13"/>
    <p:sldId id="285" r:id="rId14"/>
    <p:sldId id="286" r:id="rId15"/>
    <p:sldId id="287" r:id="rId16"/>
    <p:sldId id="294" r:id="rId17"/>
    <p:sldId id="295" r:id="rId18"/>
    <p:sldId id="296" r:id="rId19"/>
    <p:sldId id="297" r:id="rId20"/>
    <p:sldId id="298" r:id="rId21"/>
    <p:sldId id="299" r:id="rId22"/>
    <p:sldId id="300" r:id="rId23"/>
    <p:sldId id="301" r:id="rId24"/>
    <p:sldId id="302" r:id="rId25"/>
    <p:sldId id="303" r:id="rId26"/>
    <p:sldId id="304" r:id="rId27"/>
    <p:sldId id="306" r:id="rId28"/>
    <p:sldId id="305" r:id="rId29"/>
    <p:sldId id="307" r:id="rId30"/>
    <p:sldId id="292" r:id="rId31"/>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90"/>
      </p:cViewPr>
      <p:guideLst>
        <p:guide orient="horz" pos="2160"/>
        <p:guide pos="2880"/>
      </p:guideLst>
    </p:cSldViewPr>
  </p:slideViewPr>
  <p:notesTextViewPr>
    <p:cViewPr>
      <p:scale>
        <a:sx n="1" d="1"/>
        <a:sy n="1" d="1"/>
      </p:scale>
      <p:origin x="0" y="0"/>
    </p:cViewPr>
  </p:notesTextViewPr>
  <p:sorterViewPr>
    <p:cViewPr>
      <p:scale>
        <a:sx n="100" d="100"/>
        <a:sy n="100" d="100"/>
      </p:scale>
      <p:origin x="0" y="425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883177F-6939-4914-B923-92DE030F9BF2}" type="datetimeFigureOut">
              <a:rPr lang="en-US"/>
              <a:pPr>
                <a:defRPr/>
              </a:pPr>
              <a:t>2/3/2022</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4FAF5EBD-37D4-4991-B9CB-C8A8D377F7F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A9AFB2E0-44A6-471E-9166-202143617798}" type="datetimeFigureOut">
              <a:rPr lang="en-US"/>
              <a:pPr>
                <a:defRPr/>
              </a:pPr>
              <a:t>2/3/2022</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1BA00197-63AD-4F73-BAE0-762EA4371FF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FB4387F-40AE-46AD-B15B-3AEF2877418D}" type="slidenum">
              <a:rPr lang="en-US"/>
              <a:pPr fontAlgn="base">
                <a:spcBef>
                  <a:spcPct val="0"/>
                </a:spcBef>
                <a:spcAft>
                  <a:spcPct val="0"/>
                </a:spcAft>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42"/>
          <p:cNvGrpSpPr>
            <a:grpSpLocks/>
          </p:cNvGrpSpPr>
          <p:nvPr/>
        </p:nvGrpSpPr>
        <p:grpSpPr bwMode="auto">
          <a:xfrm>
            <a:off x="-382588" y="0"/>
            <a:ext cx="9932988" cy="6858000"/>
            <a:chOff x="-382404" y="0"/>
            <a:chExt cx="9932332" cy="6858000"/>
          </a:xfrm>
        </p:grpSpPr>
        <p:grpSp>
          <p:nvGrpSpPr>
            <p:cNvPr id="5" name="Group 44"/>
            <p:cNvGrpSpPr>
              <a:grpSpLocks/>
            </p:cNvGrpSpPr>
            <p:nvPr/>
          </p:nvGrpSpPr>
          <p:grpSpPr bwMode="auto">
            <a:xfrm>
              <a:off x="159" y="0"/>
              <a:ext cx="9143396" cy="6858000"/>
              <a:chOff x="159" y="0"/>
              <a:chExt cx="9143396" cy="6858000"/>
            </a:xfrm>
          </p:grpSpPr>
          <p:grpSp>
            <p:nvGrpSpPr>
              <p:cNvPr id="28" name="Group 4"/>
              <p:cNvGrpSpPr>
                <a:grpSpLocks/>
              </p:cNvGrpSpPr>
              <p:nvPr/>
            </p:nvGrpSpPr>
            <p:grpSpPr bwMode="auto">
              <a:xfrm>
                <a:off x="159" y="0"/>
                <a:ext cx="2514434" cy="6858000"/>
                <a:chOff x="159" y="0"/>
                <a:chExt cx="2514434" cy="6858000"/>
              </a:xfrm>
            </p:grpSpPr>
            <p:sp>
              <p:nvSpPr>
                <p:cNvPr id="40" name="Rectangle 114"/>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9" name="Group 5"/>
              <p:cNvGrpSpPr>
                <a:grpSpLocks/>
              </p:cNvGrpSpPr>
              <p:nvPr/>
            </p:nvGrpSpPr>
            <p:grpSpPr bwMode="auto">
              <a:xfrm>
                <a:off x="422406" y="0"/>
                <a:ext cx="2514434" cy="6858000"/>
                <a:chOff x="-504" y="0"/>
                <a:chExt cx="2514434" cy="6858000"/>
              </a:xfrm>
            </p:grpSpPr>
            <p:sp>
              <p:nvSpPr>
                <p:cNvPr id="37" name="Rectangle 84"/>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ctangle 85"/>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113"/>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9"/>
              <p:cNvGrpSpPr>
                <a:grpSpLocks/>
              </p:cNvGrpSpPr>
              <p:nvPr/>
            </p:nvGrpSpPr>
            <p:grpSpPr bwMode="auto">
              <a:xfrm rot="10800000">
                <a:off x="6629121" y="0"/>
                <a:ext cx="2514434" cy="6858000"/>
                <a:chOff x="445" y="0"/>
                <a:chExt cx="2514434" cy="6858000"/>
              </a:xfrm>
            </p:grpSpPr>
            <p:sp>
              <p:nvSpPr>
                <p:cNvPr id="34"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0"/>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1"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 name="Freeform 44"/>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7"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50"/>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51"/>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Hexagon 52"/>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Hexagon 53"/>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4"/>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5"/>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6"/>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Freeform 57"/>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Hexagon 58"/>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0"/>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1"/>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2"/>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3"/>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4"/>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5"/>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6"/>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Freeform 67"/>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8"/>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3"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4" name="Rectangle 46"/>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49"/>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88"/>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7" name="Date Placeholder 3"/>
          <p:cNvSpPr>
            <a:spLocks noGrp="1"/>
          </p:cNvSpPr>
          <p:nvPr>
            <p:ph type="dt" sz="half" idx="10"/>
          </p:nvPr>
        </p:nvSpPr>
        <p:spPr>
          <a:xfrm>
            <a:off x="4738688" y="1516063"/>
            <a:ext cx="2133600" cy="752475"/>
          </a:xfrm>
        </p:spPr>
        <p:txBody>
          <a:bodyPr anchor="b"/>
          <a:lstStyle>
            <a:lvl1pPr algn="l">
              <a:defRPr sz="2400" smtClean="0"/>
            </a:lvl1pPr>
          </a:lstStyle>
          <a:p>
            <a:pPr>
              <a:defRPr/>
            </a:pPr>
            <a:fld id="{833D7594-AAFD-42F6-8807-F93D3232250E}" type="datetimeFigureOut">
              <a:rPr lang="en-US"/>
              <a:pPr>
                <a:defRPr/>
              </a:pPr>
              <a:t>2/3/2022</a:t>
            </a:fld>
            <a:endParaRPr lang="en-US"/>
          </a:p>
        </p:txBody>
      </p:sp>
      <p:sp>
        <p:nvSpPr>
          <p:cNvPr id="48" name="Footer Placeholder 4"/>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en-US"/>
          </a:p>
        </p:txBody>
      </p:sp>
      <p:sp>
        <p:nvSpPr>
          <p:cNvPr id="49" name="Slide Number Placeholder 5"/>
          <p:cNvSpPr>
            <a:spLocks noGrp="1"/>
          </p:cNvSpPr>
          <p:nvPr>
            <p:ph type="sldNum" sz="quarter" idx="12"/>
          </p:nvPr>
        </p:nvSpPr>
        <p:spPr>
          <a:xfrm>
            <a:off x="4649788" y="5719763"/>
            <a:ext cx="642937" cy="365125"/>
          </a:xfrm>
        </p:spPr>
        <p:txBody>
          <a:bodyPr/>
          <a:lstStyle>
            <a:lvl1pPr>
              <a:defRPr smtClean="0">
                <a:solidFill>
                  <a:schemeClr val="accent1"/>
                </a:solidFill>
              </a:defRPr>
            </a:lvl1pPr>
          </a:lstStyle>
          <a:p>
            <a:pPr>
              <a:defRPr/>
            </a:pPr>
            <a:fld id="{17E5A4BF-99CA-45D4-B412-42992F3ABD6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97F1F97-3286-4EA8-94EB-205FF4F5E25E}" type="datetimeFigureOut">
              <a:rPr lang="en-US"/>
              <a:pPr>
                <a:defRPr/>
              </a:pPr>
              <a:t>2/3/2022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F9FC4F9-3C04-4440-A7B2-EA6510F702C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F0FB841-5327-478C-9DE2-2AC5C2DCD570}" type="datetimeFigureOut">
              <a:rPr lang="en-US"/>
              <a:pPr>
                <a:defRPr/>
              </a:pPr>
              <a:t>2/3/2022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FE6D7A-0CAD-4C9A-84F9-D6C18905947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776D3DF-09F8-40B4-BFD6-41AB42FF9332}" type="datetimeFigureOut">
              <a:rPr lang="en-US"/>
              <a:pPr>
                <a:defRPr/>
              </a:pPr>
              <a:t>2/3/2022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5B20C13-D279-4DB6-B3FB-8D644BB3C3C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91D1577F-FE30-489C-AFC0-E65750809896}" type="datetimeFigureOut">
              <a:rPr lang="en-US"/>
              <a:pPr>
                <a:defRPr/>
              </a:pPr>
              <a:t>2/3/2022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32C73F-F439-4604-88B7-FEA1F639607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5"/>
          </p:nvPr>
        </p:nvSpPr>
        <p:spPr/>
        <p:txBody>
          <a:bodyPr/>
          <a:lstStyle>
            <a:lvl1pPr>
              <a:defRPr/>
            </a:lvl1pPr>
          </a:lstStyle>
          <a:p>
            <a:pPr>
              <a:defRPr/>
            </a:pPr>
            <a:fld id="{B7AA38FB-DC7B-4FDD-B594-4ED5FFBD00B3}" type="datetimeFigureOut">
              <a:rPr lang="en-US"/>
              <a:pPr>
                <a:defRPr/>
              </a:pPr>
              <a:t>2/3/2022</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55B9FEB0-355B-4266-ABFD-419BB21A8E6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FC662106-903E-4A23-950E-D84F52A032E0}" type="datetimeFigureOut">
              <a:rPr lang="en-US"/>
              <a:pPr>
                <a:defRPr/>
              </a:pPr>
              <a:t>2/3/2022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47CB064-89C5-46B4-959D-318D2837487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497F558-A141-43BF-BFC4-C977FF9538BF}" type="datetimeFigureOut">
              <a:rPr lang="en-US"/>
              <a:pPr>
                <a:defRPr/>
              </a:pPr>
              <a:t>2/3/2022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2405CE2-7023-4BFA-8601-A5ED744C9B1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B25593-BABA-4C88-B9F6-6CABC7DB5547}" type="datetimeFigureOut">
              <a:rPr lang="en-US"/>
              <a:pPr>
                <a:defRPr/>
              </a:pPr>
              <a:t>2/3/2022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5124323-6DE0-4346-A1CE-774AAFFD8E5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3"/>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0"/>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1"/>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2"/>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79"/>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5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5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58"/>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1"/>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2"/>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3"/>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4"/>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5"/>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6"/>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7"/>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68"/>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9"/>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0"/>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56"/>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57"/>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60"/>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8" name="Date Placeholder 4"/>
          <p:cNvSpPr>
            <a:spLocks noGrp="1"/>
          </p:cNvSpPr>
          <p:nvPr>
            <p:ph type="dt" sz="half" idx="10"/>
          </p:nvPr>
        </p:nvSpPr>
        <p:spPr/>
        <p:txBody>
          <a:bodyPr/>
          <a:lstStyle>
            <a:lvl1pPr>
              <a:defRPr/>
            </a:lvl1pPr>
          </a:lstStyle>
          <a:p>
            <a:pPr>
              <a:defRPr/>
            </a:pPr>
            <a:fld id="{B768DA11-631A-4A1A-8FF5-26E2C462AB4B}" type="datetimeFigureOut">
              <a:rPr lang="en-US"/>
              <a:pPr>
                <a:defRPr/>
              </a:pPr>
              <a:t>2/3/2022</a:t>
            </a:fld>
            <a:endParaRPr lang="en-US"/>
          </a:p>
        </p:txBody>
      </p:sp>
      <p:sp>
        <p:nvSpPr>
          <p:cNvPr id="49" name="Slide Number Placeholder 6"/>
          <p:cNvSpPr>
            <a:spLocks noGrp="1"/>
          </p:cNvSpPr>
          <p:nvPr>
            <p:ph type="sldNum" sz="quarter" idx="11"/>
          </p:nvPr>
        </p:nvSpPr>
        <p:spPr/>
        <p:txBody>
          <a:bodyPr/>
          <a:lstStyle>
            <a:lvl1pPr>
              <a:defRPr/>
            </a:lvl1pPr>
          </a:lstStyle>
          <a:p>
            <a:pPr>
              <a:defRPr/>
            </a:pPr>
            <a:fld id="{7E11DF4D-5478-4D74-A03A-DFF1A77304CE}" type="slidenum">
              <a:rPr lang="en-US"/>
              <a:pPr>
                <a:defRPr/>
              </a:pPr>
              <a:t>‹#›</a:t>
            </a:fld>
            <a:endParaRPr lang="en-US"/>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6"/>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3"/>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4"/>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5"/>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80"/>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1"/>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82"/>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7"/>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8"/>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9"/>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5"/>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6"/>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7"/>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8"/>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49"/>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0"/>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1"/>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9"/>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60"/>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61"/>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62"/>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63"/>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4"/>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5"/>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6"/>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7"/>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8"/>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9"/>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70"/>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71"/>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72"/>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3"/>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9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10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101"/>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104"/>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8" name="Date Placeholder 4"/>
          <p:cNvSpPr>
            <a:spLocks noGrp="1"/>
          </p:cNvSpPr>
          <p:nvPr>
            <p:ph type="dt" sz="half" idx="10"/>
          </p:nvPr>
        </p:nvSpPr>
        <p:spPr/>
        <p:txBody>
          <a:bodyPr/>
          <a:lstStyle>
            <a:lvl1pPr>
              <a:defRPr/>
            </a:lvl1pPr>
          </a:lstStyle>
          <a:p>
            <a:pPr>
              <a:defRPr/>
            </a:pPr>
            <a:fld id="{A953F683-11BB-40F7-B5B9-D09B3776847B}" type="datetimeFigureOut">
              <a:rPr lang="en-US"/>
              <a:pPr>
                <a:defRPr/>
              </a:pPr>
              <a:t>2/3/2022</a:t>
            </a:fld>
            <a:endParaRPr lang="en-US"/>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lvl1pPr>
          </a:lstStyle>
          <a:p>
            <a:pPr>
              <a:defRPr/>
            </a:pPr>
            <a:endParaRPr lang="en-US"/>
          </a:p>
        </p:txBody>
      </p:sp>
      <p:sp>
        <p:nvSpPr>
          <p:cNvPr id="50" name="Slide Number Placeholder 6"/>
          <p:cNvSpPr>
            <a:spLocks noGrp="1"/>
          </p:cNvSpPr>
          <p:nvPr>
            <p:ph type="sldNum" sz="quarter" idx="12"/>
          </p:nvPr>
        </p:nvSpPr>
        <p:spPr/>
        <p:txBody>
          <a:bodyPr/>
          <a:lstStyle>
            <a:lvl1pPr>
              <a:defRPr/>
            </a:lvl1pPr>
          </a:lstStyle>
          <a:p>
            <a:pPr>
              <a:defRPr/>
            </a:pPr>
            <a:fld id="{67CA5FA7-44D5-435A-80DA-CE87FA5E3C5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41"/>
          <p:cNvGrpSpPr>
            <a:grpSpLocks/>
          </p:cNvGrpSpPr>
          <p:nvPr/>
        </p:nvGrpSpPr>
        <p:grpSpPr bwMode="auto">
          <a:xfrm>
            <a:off x="-304800" y="0"/>
            <a:ext cx="9932988" cy="6858000"/>
            <a:chOff x="-382404" y="0"/>
            <a:chExt cx="9932332" cy="6858000"/>
          </a:xfrm>
        </p:grpSpPr>
        <p:grpSp>
          <p:nvGrpSpPr>
            <p:cNvPr id="1035" name="Group 44"/>
            <p:cNvGrpSpPr>
              <a:grpSpLocks/>
            </p:cNvGrpSpPr>
            <p:nvPr/>
          </p:nvGrpSpPr>
          <p:grpSpPr bwMode="auto">
            <a:xfrm>
              <a:off x="0" y="0"/>
              <a:ext cx="9144000" cy="6858000"/>
              <a:chOff x="0" y="0"/>
              <a:chExt cx="9144000" cy="6858000"/>
            </a:xfrm>
          </p:grpSpPr>
          <p:grpSp>
            <p:nvGrpSpPr>
              <p:cNvPr id="1058"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59"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60"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0" name="Title Placeholder 1"/>
          <p:cNvSpPr>
            <a:spLocks noGrp="1"/>
          </p:cNvSpPr>
          <p:nvPr>
            <p:ph type="title"/>
          </p:nvPr>
        </p:nvSpPr>
        <p:spPr bwMode="auto">
          <a:xfrm>
            <a:off x="1042988" y="1027113"/>
            <a:ext cx="702468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1" name="Text Placeholder 2"/>
          <p:cNvSpPr>
            <a:spLocks noGrp="1"/>
          </p:cNvSpPr>
          <p:nvPr>
            <p:ph type="body" idx="1"/>
          </p:nvPr>
        </p:nvSpPr>
        <p:spPr bwMode="auto">
          <a:xfrm>
            <a:off x="1042988" y="2324100"/>
            <a:ext cx="6777037" cy="350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rgbClr val="FEFEFE"/>
                </a:solidFill>
                <a:latin typeface="+mn-lt"/>
              </a:defRPr>
            </a:lvl1pPr>
          </a:lstStyle>
          <a:p>
            <a:pPr>
              <a:defRPr/>
            </a:pPr>
            <a:fld id="{EB6417CE-518E-4DB1-9B1C-F709C97DE774}" type="datetimeFigureOut">
              <a:rPr lang="en-US"/>
              <a:pPr>
                <a:defRPr/>
              </a:pPr>
              <a:t>2/3/2022</a:t>
            </a:fld>
            <a:endParaRPr lang="en-US"/>
          </a:p>
        </p:txBody>
      </p:sp>
      <p:sp>
        <p:nvSpPr>
          <p:cNvPr id="5" name="Footer Placeholder 4"/>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fontAlgn="auto">
              <a:spcBef>
                <a:spcPts val="0"/>
              </a:spcBef>
              <a:spcAft>
                <a:spcPts val="0"/>
              </a:spcAft>
              <a:defRPr sz="1200">
                <a:solidFill>
                  <a:schemeClr val="accent1"/>
                </a:solidFill>
                <a:latin typeface="+mn-lt"/>
              </a:defRPr>
            </a:lvl1pPr>
          </a:lstStyle>
          <a:p>
            <a:pPr>
              <a:defRPr/>
            </a:pPr>
            <a:endParaRPr lang="en-US"/>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FEFEFE"/>
                </a:solidFill>
                <a:latin typeface="+mn-lt"/>
              </a:defRPr>
            </a:lvl1pPr>
          </a:lstStyle>
          <a:p>
            <a:pPr>
              <a:defRPr/>
            </a:pPr>
            <a:fld id="{98DA791B-D88F-42B7-8948-CA426D39413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4" r:id="rId3"/>
    <p:sldLayoutId id="2147483693" r:id="rId4"/>
    <p:sldLayoutId id="2147483692" r:id="rId5"/>
    <p:sldLayoutId id="2147483691" r:id="rId6"/>
    <p:sldLayoutId id="2147483690" r:id="rId7"/>
    <p:sldLayoutId id="2147483697" r:id="rId8"/>
    <p:sldLayoutId id="2147483698" r:id="rId9"/>
    <p:sldLayoutId id="2147483689" r:id="rId10"/>
    <p:sldLayoutId id="2147483688" r:id="rId11"/>
  </p:sldLayoutIdLst>
  <p:txStyles>
    <p:titleStyle>
      <a:lvl1pPr algn="l" rtl="0" fontAlgn="base">
        <a:spcBef>
          <a:spcPct val="0"/>
        </a:spcBef>
        <a:spcAft>
          <a:spcPct val="0"/>
        </a:spcAft>
        <a:defRPr sz="4000" kern="1200">
          <a:solidFill>
            <a:schemeClr val="accent1"/>
          </a:solidFill>
          <a:latin typeface="+mj-lt"/>
          <a:ea typeface="+mj-ea"/>
          <a:cs typeface="+mj-cs"/>
        </a:defRPr>
      </a:lvl1pPr>
      <a:lvl2pPr algn="l" rtl="0" fontAlgn="base">
        <a:spcBef>
          <a:spcPct val="0"/>
        </a:spcBef>
        <a:spcAft>
          <a:spcPct val="0"/>
        </a:spcAft>
        <a:defRPr sz="4000">
          <a:solidFill>
            <a:schemeClr val="accent1"/>
          </a:solidFill>
          <a:latin typeface="Century Gothic" pitchFamily="34" charset="0"/>
        </a:defRPr>
      </a:lvl2pPr>
      <a:lvl3pPr algn="l" rtl="0" fontAlgn="base">
        <a:spcBef>
          <a:spcPct val="0"/>
        </a:spcBef>
        <a:spcAft>
          <a:spcPct val="0"/>
        </a:spcAft>
        <a:defRPr sz="4000">
          <a:solidFill>
            <a:schemeClr val="accent1"/>
          </a:solidFill>
          <a:latin typeface="Century Gothic" pitchFamily="34" charset="0"/>
        </a:defRPr>
      </a:lvl3pPr>
      <a:lvl4pPr algn="l" rtl="0" fontAlgn="base">
        <a:spcBef>
          <a:spcPct val="0"/>
        </a:spcBef>
        <a:spcAft>
          <a:spcPct val="0"/>
        </a:spcAft>
        <a:defRPr sz="4000">
          <a:solidFill>
            <a:schemeClr val="accent1"/>
          </a:solidFill>
          <a:latin typeface="Century Gothic" pitchFamily="34" charset="0"/>
        </a:defRPr>
      </a:lvl4pPr>
      <a:lvl5pPr algn="l" rtl="0" fontAlgn="base">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fontAlgn="base">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39763" indent="-273050" algn="l" rtl="0" fontAlgn="base">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fontAlgn="base">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fontAlgn="base">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563" indent="-228600" algn="l" rtl="0" fontAlgn="base">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400" y="2362200"/>
            <a:ext cx="3313113" cy="1981200"/>
          </a:xfrm>
        </p:spPr>
        <p:txBody>
          <a:bodyPr rtlCol="0">
            <a:normAutofit fontScale="90000"/>
          </a:bodyPr>
          <a:lstStyle/>
          <a:p>
            <a:pPr fontAlgn="auto">
              <a:spcAft>
                <a:spcPts val="0"/>
              </a:spcAft>
              <a:defRPr/>
            </a:pPr>
            <a:r>
              <a:rPr lang="en-US" dirty="0"/>
              <a:t>Verbal Intervention for students with ASD</a:t>
            </a:r>
          </a:p>
        </p:txBody>
      </p:sp>
      <p:sp>
        <p:nvSpPr>
          <p:cNvPr id="15362" name="Subtitle 2"/>
          <p:cNvSpPr>
            <a:spLocks noGrp="1"/>
          </p:cNvSpPr>
          <p:nvPr>
            <p:ph type="subTitle" idx="1"/>
          </p:nvPr>
        </p:nvSpPr>
        <p:spPr>
          <a:xfrm>
            <a:off x="4733925" y="4421188"/>
            <a:ext cx="3309938" cy="1260475"/>
          </a:xfrm>
        </p:spPr>
        <p:txBody>
          <a:bodyPr/>
          <a:lstStyle/>
          <a:p>
            <a:r>
              <a:rPr lang="en-US" dirty="0"/>
              <a:t>Presented by Scott Carson</a:t>
            </a:r>
          </a:p>
          <a:p>
            <a:r>
              <a:rPr lang="en-US" dirty="0"/>
              <a:t>February 3,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7024688" cy="1143000"/>
          </a:xfrm>
        </p:spPr>
        <p:txBody>
          <a:bodyPr rtlCol="0">
            <a:normAutofit fontScale="90000"/>
          </a:bodyPr>
          <a:lstStyle/>
          <a:p>
            <a:pPr fontAlgn="auto">
              <a:spcAft>
                <a:spcPts val="0"/>
              </a:spcAft>
              <a:defRPr/>
            </a:pPr>
            <a:r>
              <a:rPr lang="en-US" dirty="0"/>
              <a:t>Problem:  Adherence to Routines and Rules</a:t>
            </a:r>
          </a:p>
        </p:txBody>
      </p:sp>
      <p:sp>
        <p:nvSpPr>
          <p:cNvPr id="3" name="Content Placeholder 2"/>
          <p:cNvSpPr>
            <a:spLocks noGrp="1"/>
          </p:cNvSpPr>
          <p:nvPr>
            <p:ph idx="1"/>
          </p:nvPr>
        </p:nvSpPr>
        <p:spPr>
          <a:xfrm>
            <a:off x="533400" y="1981200"/>
            <a:ext cx="8153400" cy="4495800"/>
          </a:xfrm>
        </p:spPr>
        <p:txBody>
          <a:bodyPr rtlCol="0">
            <a:normAutofit/>
          </a:bodyPr>
          <a:lstStyle/>
          <a:p>
            <a:pPr indent="-274320" fontAlgn="auto">
              <a:spcAft>
                <a:spcPts val="0"/>
              </a:spcAft>
              <a:defRPr/>
            </a:pPr>
            <a:r>
              <a:rPr lang="en-US" dirty="0"/>
              <a:t>Students with ASD are routine driven</a:t>
            </a:r>
          </a:p>
          <a:p>
            <a:pPr indent="-274320" fontAlgn="auto">
              <a:spcAft>
                <a:spcPts val="0"/>
              </a:spcAft>
              <a:defRPr/>
            </a:pPr>
            <a:r>
              <a:rPr lang="en-US" dirty="0"/>
              <a:t>Changes in the routine may throw off their day</a:t>
            </a:r>
          </a:p>
          <a:p>
            <a:pPr indent="-274320" fontAlgn="auto">
              <a:spcAft>
                <a:spcPts val="0"/>
              </a:spcAft>
              <a:defRPr/>
            </a:pPr>
            <a:r>
              <a:rPr lang="en-US" dirty="0"/>
              <a:t>Routines are calming;  Expectations are clear and predictable</a:t>
            </a:r>
          </a:p>
          <a:p>
            <a:pPr indent="-274320" fontAlgn="auto">
              <a:spcAft>
                <a:spcPts val="0"/>
              </a:spcAft>
              <a:defRPr/>
            </a:pPr>
            <a:r>
              <a:rPr lang="en-US" dirty="0"/>
              <a:t>Student may be agitated from an earlier change in their routine</a:t>
            </a:r>
          </a:p>
          <a:p>
            <a:pPr marL="68580" indent="0" fontAlgn="auto">
              <a:spcAft>
                <a:spcPts val="0"/>
              </a:spcAft>
              <a:buFont typeface="Wingdings 2" pitchFamily="18" charset="2"/>
              <a:buNone/>
              <a:defRPr/>
            </a:pPr>
            <a:endParaRPr lang="en-US" dirty="0"/>
          </a:p>
          <a:p>
            <a:pPr marL="68580" indent="0" fontAlgn="auto">
              <a:spcAft>
                <a:spcPts val="0"/>
              </a:spcAft>
              <a:buFont typeface="Wingdings 2" pitchFamily="18" charset="2"/>
              <a:buNone/>
              <a:defRPr/>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533400" y="457200"/>
            <a:ext cx="7024688" cy="1981200"/>
          </a:xfrm>
        </p:spPr>
        <p:txBody>
          <a:bodyPr/>
          <a:lstStyle/>
          <a:p>
            <a:r>
              <a:rPr lang="en-US" dirty="0"/>
              <a:t>Solutions and Ideas: Difficulties with Change</a:t>
            </a:r>
          </a:p>
        </p:txBody>
      </p:sp>
      <p:sp>
        <p:nvSpPr>
          <p:cNvPr id="38914" name="Content Placeholder 2"/>
          <p:cNvSpPr>
            <a:spLocks noGrp="1"/>
          </p:cNvSpPr>
          <p:nvPr>
            <p:ph idx="1"/>
          </p:nvPr>
        </p:nvSpPr>
        <p:spPr>
          <a:xfrm>
            <a:off x="533400" y="3048000"/>
            <a:ext cx="8153400" cy="3429000"/>
          </a:xfrm>
        </p:spPr>
        <p:txBody>
          <a:bodyPr/>
          <a:lstStyle/>
          <a:p>
            <a:r>
              <a:rPr lang="en-US" dirty="0"/>
              <a:t>Communicate changes ahead of time</a:t>
            </a:r>
          </a:p>
          <a:p>
            <a:r>
              <a:rPr lang="en-US" dirty="0"/>
              <a:t>Write down the tasks for the day on the board</a:t>
            </a:r>
          </a:p>
          <a:p>
            <a:r>
              <a:rPr lang="en-US" dirty="0"/>
              <a:t>Let the student do the routine – interrupting the routine may cause more disruption</a:t>
            </a:r>
          </a:p>
          <a:p>
            <a:r>
              <a:rPr lang="en-US" dirty="0"/>
              <a:t>Be direct </a:t>
            </a:r>
          </a:p>
          <a:p>
            <a:r>
              <a:rPr lang="en-US" dirty="0"/>
              <a:t>Offer solutions when changes occur</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219200"/>
            <a:ext cx="7924800" cy="533400"/>
          </a:xfrm>
        </p:spPr>
        <p:txBody>
          <a:bodyPr rtlCol="0">
            <a:normAutofit fontScale="90000"/>
          </a:bodyPr>
          <a:lstStyle/>
          <a:p>
            <a:pPr fontAlgn="auto">
              <a:spcAft>
                <a:spcPts val="0"/>
              </a:spcAft>
              <a:defRPr/>
            </a:pPr>
            <a:r>
              <a:rPr lang="en-US" dirty="0"/>
              <a:t>Problem:  Behaviors in the classroom</a:t>
            </a:r>
          </a:p>
        </p:txBody>
      </p:sp>
      <p:sp>
        <p:nvSpPr>
          <p:cNvPr id="41986" name="Content Placeholder 2"/>
          <p:cNvSpPr>
            <a:spLocks noGrp="1"/>
          </p:cNvSpPr>
          <p:nvPr>
            <p:ph idx="1"/>
          </p:nvPr>
        </p:nvSpPr>
        <p:spPr>
          <a:xfrm>
            <a:off x="838200" y="1828800"/>
            <a:ext cx="7543800" cy="4495800"/>
          </a:xfrm>
        </p:spPr>
        <p:txBody>
          <a:bodyPr/>
          <a:lstStyle/>
          <a:p>
            <a:r>
              <a:rPr lang="en-US"/>
              <a:t>Blurting out answers</a:t>
            </a:r>
          </a:p>
          <a:p>
            <a:r>
              <a:rPr lang="en-US"/>
              <a:t>Asking too many questions</a:t>
            </a:r>
          </a:p>
          <a:p>
            <a:r>
              <a:rPr lang="en-US"/>
              <a:t>Student refuses to do the work</a:t>
            </a:r>
          </a:p>
          <a:p>
            <a:r>
              <a:rPr lang="en-US"/>
              <a:t>Student walks out of classroom</a:t>
            </a:r>
          </a:p>
          <a:p>
            <a:r>
              <a:rPr lang="en-US"/>
              <a:t>Student is argumentative</a:t>
            </a:r>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457200" y="304800"/>
            <a:ext cx="6934200" cy="990600"/>
          </a:xfrm>
        </p:spPr>
        <p:txBody>
          <a:bodyPr/>
          <a:lstStyle/>
          <a:p>
            <a:r>
              <a:rPr lang="en-US"/>
              <a:t>Solutions and Ideas:</a:t>
            </a:r>
          </a:p>
        </p:txBody>
      </p:sp>
      <p:sp>
        <p:nvSpPr>
          <p:cNvPr id="3" name="Content Placeholder 2"/>
          <p:cNvSpPr>
            <a:spLocks noGrp="1"/>
          </p:cNvSpPr>
          <p:nvPr>
            <p:ph idx="1"/>
          </p:nvPr>
        </p:nvSpPr>
        <p:spPr>
          <a:xfrm>
            <a:off x="533400" y="1447800"/>
            <a:ext cx="8077200" cy="5105400"/>
          </a:xfrm>
        </p:spPr>
        <p:txBody>
          <a:bodyPr rtlCol="0">
            <a:normAutofit fontScale="92500" lnSpcReduction="10000"/>
          </a:bodyPr>
          <a:lstStyle/>
          <a:p>
            <a:pPr indent="-274320" fontAlgn="auto">
              <a:spcAft>
                <a:spcPts val="0"/>
              </a:spcAft>
              <a:defRPr/>
            </a:pPr>
            <a:r>
              <a:rPr lang="en-US" dirty="0"/>
              <a:t>Blurting out answers:	</a:t>
            </a:r>
          </a:p>
          <a:p>
            <a:pPr marL="640080" lvl="1" indent="-274320" fontAlgn="auto">
              <a:spcAft>
                <a:spcPts val="0"/>
              </a:spcAft>
              <a:defRPr/>
            </a:pPr>
            <a:r>
              <a:rPr lang="en-US" dirty="0"/>
              <a:t>Have the student write down their answers</a:t>
            </a:r>
          </a:p>
          <a:p>
            <a:pPr marL="640080" lvl="1" indent="-274320" fontAlgn="auto">
              <a:spcAft>
                <a:spcPts val="0"/>
              </a:spcAft>
              <a:defRPr/>
            </a:pPr>
            <a:r>
              <a:rPr lang="en-US" dirty="0"/>
              <a:t>Tell student which question you will ask them</a:t>
            </a:r>
          </a:p>
          <a:p>
            <a:pPr marL="640080" lvl="1" indent="-274320" fontAlgn="auto">
              <a:spcAft>
                <a:spcPts val="0"/>
              </a:spcAft>
              <a:defRPr/>
            </a:pPr>
            <a:r>
              <a:rPr lang="en-US" dirty="0"/>
              <a:t>1-5 on the board</a:t>
            </a:r>
          </a:p>
          <a:p>
            <a:pPr marL="640080" lvl="1" indent="-274320" fontAlgn="auto">
              <a:spcAft>
                <a:spcPts val="0"/>
              </a:spcAft>
              <a:defRPr/>
            </a:pPr>
            <a:r>
              <a:rPr lang="en-US" dirty="0"/>
              <a:t>For those that raise their hands, teach them to wait quietly until the teacher says their name</a:t>
            </a:r>
          </a:p>
          <a:p>
            <a:pPr indent="-274320" fontAlgn="auto">
              <a:spcAft>
                <a:spcPts val="0"/>
              </a:spcAft>
              <a:defRPr/>
            </a:pPr>
            <a:r>
              <a:rPr lang="en-US" dirty="0"/>
              <a:t>Asking too many questions:</a:t>
            </a:r>
          </a:p>
          <a:p>
            <a:pPr marL="640080" lvl="1" indent="-274320" fontAlgn="auto">
              <a:spcAft>
                <a:spcPts val="0"/>
              </a:spcAft>
              <a:defRPr/>
            </a:pPr>
            <a:r>
              <a:rPr lang="en-US" dirty="0"/>
              <a:t>Set limits on number of questions</a:t>
            </a:r>
          </a:p>
          <a:p>
            <a:pPr marL="640080" lvl="1" indent="-274320" fontAlgn="auto">
              <a:spcAft>
                <a:spcPts val="0"/>
              </a:spcAft>
              <a:defRPr/>
            </a:pPr>
            <a:r>
              <a:rPr lang="en-US" dirty="0"/>
              <a:t>Have the student write the questions down and hand them to you</a:t>
            </a:r>
          </a:p>
          <a:p>
            <a:pPr marL="640080" lvl="1" indent="-274320" fontAlgn="auto">
              <a:spcAft>
                <a:spcPts val="0"/>
              </a:spcAft>
              <a:defRPr/>
            </a:pPr>
            <a:r>
              <a:rPr lang="en-US" dirty="0"/>
              <a:t>Set limits on how long they can talk about a subject</a:t>
            </a:r>
          </a:p>
          <a:p>
            <a:pPr marL="640080" lvl="1" indent="-274320" fontAlgn="auto">
              <a:spcAft>
                <a:spcPts val="0"/>
              </a:spcAft>
              <a:defRPr/>
            </a:pPr>
            <a:r>
              <a:rPr lang="en-US" dirty="0"/>
              <a:t>Write down the answer for repetitive questions instead of repeating your answer</a:t>
            </a:r>
          </a:p>
          <a:p>
            <a:pPr marL="640080" lvl="1" indent="-274320" fontAlgn="auto">
              <a:spcAft>
                <a:spcPts val="0"/>
              </a:spcAft>
              <a:defRPr/>
            </a:pPr>
            <a:r>
              <a:rPr lang="en-US" dirty="0"/>
              <a:t>Unrelated questions:  Tell them you will answer the question later;  Do this instead of ignoring</a:t>
            </a:r>
          </a:p>
          <a:p>
            <a:pPr indent="-274320" fontAlgn="auto">
              <a:spcAft>
                <a:spcPts val="0"/>
              </a:spcAft>
              <a:defRPr/>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457200" y="457200"/>
            <a:ext cx="7024688" cy="1143000"/>
          </a:xfrm>
        </p:spPr>
        <p:txBody>
          <a:bodyPr/>
          <a:lstStyle/>
          <a:p>
            <a:r>
              <a:rPr lang="en-US"/>
              <a:t>Solutions and Ideas:</a:t>
            </a:r>
          </a:p>
        </p:txBody>
      </p:sp>
      <p:sp>
        <p:nvSpPr>
          <p:cNvPr id="44034" name="Content Placeholder 2"/>
          <p:cNvSpPr>
            <a:spLocks noGrp="1"/>
          </p:cNvSpPr>
          <p:nvPr>
            <p:ph idx="1"/>
          </p:nvPr>
        </p:nvSpPr>
        <p:spPr>
          <a:xfrm>
            <a:off x="533400" y="1524000"/>
            <a:ext cx="8001000" cy="4876800"/>
          </a:xfrm>
        </p:spPr>
        <p:txBody>
          <a:bodyPr/>
          <a:lstStyle/>
          <a:p>
            <a:r>
              <a:rPr lang="en-US" dirty="0"/>
              <a:t>Student refuses to do the work</a:t>
            </a:r>
          </a:p>
          <a:p>
            <a:pPr lvl="1"/>
            <a:r>
              <a:rPr lang="en-US" dirty="0"/>
              <a:t>Find out why the student doesn’t want to do the work</a:t>
            </a:r>
          </a:p>
          <a:p>
            <a:pPr lvl="3"/>
            <a:r>
              <a:rPr lang="en-US" dirty="0"/>
              <a:t>Is it too difficult</a:t>
            </a:r>
            <a:r>
              <a:rPr lang="en-US" dirty="0">
                <a:latin typeface="AnmolUni"/>
                <a:ea typeface="AnmolUni"/>
                <a:cs typeface="AnmolUni"/>
              </a:rPr>
              <a:t>?</a:t>
            </a:r>
          </a:p>
          <a:p>
            <a:pPr lvl="3"/>
            <a:r>
              <a:rPr lang="en-US" dirty="0"/>
              <a:t>Do they not understand why they need to do the work</a:t>
            </a:r>
            <a:r>
              <a:rPr lang="en-US" dirty="0">
                <a:latin typeface="AnmolUni"/>
                <a:ea typeface="AnmolUni"/>
                <a:cs typeface="AnmolUni"/>
              </a:rPr>
              <a:t>?</a:t>
            </a:r>
          </a:p>
          <a:p>
            <a:pPr lvl="3"/>
            <a:r>
              <a:rPr lang="en-US" dirty="0">
                <a:ea typeface="AnmolUni"/>
                <a:cs typeface="AnmolUni"/>
              </a:rPr>
              <a:t>Do they want to leave the room</a:t>
            </a:r>
            <a:r>
              <a:rPr lang="en-US" dirty="0">
                <a:latin typeface="AnmolUni"/>
                <a:ea typeface="AnmolUni"/>
                <a:cs typeface="AnmolUni"/>
              </a:rPr>
              <a:t>?</a:t>
            </a:r>
          </a:p>
          <a:p>
            <a:pPr lvl="1"/>
            <a:r>
              <a:rPr lang="en-US" dirty="0"/>
              <a:t>Incorporate the students special interests to motivate them</a:t>
            </a:r>
          </a:p>
          <a:p>
            <a:pPr lvl="1"/>
            <a:r>
              <a:rPr lang="en-US" dirty="0"/>
              <a:t>First, then</a:t>
            </a:r>
          </a:p>
          <a:p>
            <a:pPr lvl="1"/>
            <a:r>
              <a:rPr lang="en-US" dirty="0"/>
              <a:t>Set clear expectations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a:xfrm>
            <a:off x="457200" y="304800"/>
            <a:ext cx="7024688" cy="1143000"/>
          </a:xfrm>
        </p:spPr>
        <p:txBody>
          <a:bodyPr/>
          <a:lstStyle/>
          <a:p>
            <a:r>
              <a:rPr lang="en-US"/>
              <a:t>Solutions and Ideas:</a:t>
            </a:r>
          </a:p>
        </p:txBody>
      </p:sp>
      <p:sp>
        <p:nvSpPr>
          <p:cNvPr id="3" name="Content Placeholder 2"/>
          <p:cNvSpPr>
            <a:spLocks noGrp="1"/>
          </p:cNvSpPr>
          <p:nvPr>
            <p:ph idx="1"/>
          </p:nvPr>
        </p:nvSpPr>
        <p:spPr>
          <a:xfrm>
            <a:off x="609600" y="1447800"/>
            <a:ext cx="7924800" cy="4953000"/>
          </a:xfrm>
        </p:spPr>
        <p:txBody>
          <a:bodyPr rtlCol="0">
            <a:normAutofit/>
          </a:bodyPr>
          <a:lstStyle/>
          <a:p>
            <a:pPr indent="-274320" fontAlgn="auto">
              <a:spcAft>
                <a:spcPts val="0"/>
              </a:spcAft>
              <a:defRPr/>
            </a:pPr>
            <a:r>
              <a:rPr lang="en-US" dirty="0"/>
              <a:t>Student walks out of classroom</a:t>
            </a:r>
          </a:p>
          <a:p>
            <a:pPr marL="640080" lvl="1" indent="-274320" fontAlgn="auto">
              <a:spcAft>
                <a:spcPts val="0"/>
              </a:spcAft>
              <a:defRPr/>
            </a:pPr>
            <a:r>
              <a:rPr lang="en-US" dirty="0"/>
              <a:t>Give the student a place to go in the classroom</a:t>
            </a:r>
          </a:p>
          <a:p>
            <a:pPr marL="640080" lvl="1" indent="-274320" fontAlgn="auto">
              <a:spcAft>
                <a:spcPts val="0"/>
              </a:spcAft>
              <a:defRPr/>
            </a:pPr>
            <a:r>
              <a:rPr lang="en-US" dirty="0"/>
              <a:t>Know the plan in the student’s IEP</a:t>
            </a:r>
          </a:p>
          <a:p>
            <a:pPr marL="640080" lvl="1" indent="-274320" fontAlgn="auto">
              <a:spcAft>
                <a:spcPts val="0"/>
              </a:spcAft>
              <a:defRPr/>
            </a:pPr>
            <a:r>
              <a:rPr lang="en-US" dirty="0"/>
              <a:t>Monitor frustration before it gets to this point</a:t>
            </a:r>
          </a:p>
          <a:p>
            <a:pPr marL="640080" lvl="1" indent="-274320" fontAlgn="auto">
              <a:spcAft>
                <a:spcPts val="0"/>
              </a:spcAft>
              <a:defRPr/>
            </a:pPr>
            <a:r>
              <a:rPr lang="en-US" dirty="0"/>
              <a:t>Let the teacher of record know</a:t>
            </a:r>
          </a:p>
          <a:p>
            <a:pPr marL="365760" lvl="1" indent="0" fontAlgn="auto">
              <a:spcAft>
                <a:spcPts val="0"/>
              </a:spcAft>
              <a:buFont typeface="Wingdings 2" pitchFamily="18" charset="2"/>
              <a:buNone/>
              <a:defRPr/>
            </a:pPr>
            <a:endParaRPr lang="en-US" dirty="0"/>
          </a:p>
          <a:p>
            <a:pPr indent="-274320" fontAlgn="auto">
              <a:spcAft>
                <a:spcPts val="0"/>
              </a:spcAft>
              <a:defRPr/>
            </a:pPr>
            <a:r>
              <a:rPr lang="en-US" dirty="0"/>
              <a:t>Student is argumentative</a:t>
            </a:r>
          </a:p>
          <a:p>
            <a:pPr marL="640080" lvl="1" indent="-274320" fontAlgn="auto">
              <a:spcAft>
                <a:spcPts val="0"/>
              </a:spcAft>
              <a:defRPr/>
            </a:pPr>
            <a:r>
              <a:rPr lang="en-US" dirty="0"/>
              <a:t>Student may think he is right</a:t>
            </a:r>
          </a:p>
          <a:p>
            <a:pPr marL="640080" lvl="1" indent="-274320" fontAlgn="auto">
              <a:spcAft>
                <a:spcPts val="0"/>
              </a:spcAft>
              <a:defRPr/>
            </a:pPr>
            <a:r>
              <a:rPr lang="en-US" dirty="0"/>
              <a:t>Don’t continue to argue or try to win</a:t>
            </a:r>
          </a:p>
          <a:p>
            <a:pPr marL="640080" lvl="1" indent="-274320" fontAlgn="auto">
              <a:spcAft>
                <a:spcPts val="0"/>
              </a:spcAft>
              <a:defRPr/>
            </a:pPr>
            <a:r>
              <a:rPr lang="en-US" dirty="0"/>
              <a:t>Redirect the student – tell them the argument is over</a:t>
            </a:r>
          </a:p>
          <a:p>
            <a:pPr marL="640080" lvl="1" indent="-274320" fontAlgn="auto">
              <a:spcAft>
                <a:spcPts val="0"/>
              </a:spcAft>
              <a:defRPr/>
            </a:pPr>
            <a:endParaRPr lang="en-US" dirty="0"/>
          </a:p>
          <a:p>
            <a:pPr indent="-274320" fontAlgn="auto">
              <a:spcAft>
                <a:spcPts val="0"/>
              </a:spcAft>
              <a:defRPr/>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61EA-BCD1-4457-B3F9-CA330D447F7B}"/>
              </a:ext>
            </a:extLst>
          </p:cNvPr>
          <p:cNvSpPr>
            <a:spLocks noGrp="1"/>
          </p:cNvSpPr>
          <p:nvPr>
            <p:ph type="title"/>
          </p:nvPr>
        </p:nvSpPr>
        <p:spPr/>
        <p:txBody>
          <a:bodyPr/>
          <a:lstStyle/>
          <a:p>
            <a:r>
              <a:rPr lang="en-US" dirty="0"/>
              <a:t>Verbal Intervention</a:t>
            </a:r>
          </a:p>
        </p:txBody>
      </p:sp>
      <p:sp>
        <p:nvSpPr>
          <p:cNvPr id="3" name="Content Placeholder 2">
            <a:extLst>
              <a:ext uri="{FF2B5EF4-FFF2-40B4-BE49-F238E27FC236}">
                <a16:creationId xmlns:a16="http://schemas.microsoft.com/office/drawing/2014/main" id="{F24B3EC0-86BB-427B-9768-016242ADFD13}"/>
              </a:ext>
            </a:extLst>
          </p:cNvPr>
          <p:cNvSpPr>
            <a:spLocks noGrp="1"/>
          </p:cNvSpPr>
          <p:nvPr>
            <p:ph idx="1"/>
          </p:nvPr>
        </p:nvSpPr>
        <p:spPr/>
        <p:txBody>
          <a:bodyPr/>
          <a:lstStyle/>
          <a:p>
            <a:r>
              <a:rPr lang="en-US" sz="2000" u="sng" dirty="0">
                <a:effectLst/>
                <a:latin typeface="Century Gothic" panose="020B0502020202020204" pitchFamily="34" charset="0"/>
                <a:ea typeface="Times New Roman" panose="02020603050405020304" pitchFamily="18" charset="0"/>
              </a:rPr>
              <a:t>The Five Components of Verbal Intervention:</a:t>
            </a:r>
            <a:endParaRPr lang="en-US" sz="2000" dirty="0">
              <a:effectLst/>
              <a:latin typeface="Century Gothic" panose="020B0502020202020204" pitchFamily="34" charset="0"/>
              <a:ea typeface="Times New Roman" panose="02020603050405020304" pitchFamily="18" charset="0"/>
            </a:endParaRPr>
          </a:p>
          <a:p>
            <a:pPr marL="527050" indent="-457200">
              <a:buFont typeface="+mj-lt"/>
              <a:buAutoNum type="arabicPeriod"/>
            </a:pPr>
            <a:r>
              <a:rPr lang="en-US" dirty="0">
                <a:latin typeface="Century Gothic" panose="020B0502020202020204" pitchFamily="34" charset="0"/>
              </a:rPr>
              <a:t>Facial Expressions</a:t>
            </a:r>
          </a:p>
          <a:p>
            <a:pPr marL="527050" indent="-457200">
              <a:buFont typeface="+mj-lt"/>
              <a:buAutoNum type="arabicPeriod"/>
            </a:pPr>
            <a:r>
              <a:rPr lang="en-US" dirty="0">
                <a:latin typeface="Century Gothic" panose="020B0502020202020204" pitchFamily="34" charset="0"/>
              </a:rPr>
              <a:t>Body Language</a:t>
            </a:r>
          </a:p>
          <a:p>
            <a:pPr marL="527050" indent="-457200">
              <a:buFont typeface="+mj-lt"/>
              <a:buAutoNum type="arabicPeriod"/>
            </a:pPr>
            <a:r>
              <a:rPr lang="en-US" dirty="0">
                <a:latin typeface="Century Gothic" panose="020B0502020202020204" pitchFamily="34" charset="0"/>
              </a:rPr>
              <a:t>Tone of Voice</a:t>
            </a:r>
          </a:p>
          <a:p>
            <a:pPr marL="527050" indent="-457200">
              <a:buFont typeface="+mj-lt"/>
              <a:buAutoNum type="arabicPeriod"/>
            </a:pPr>
            <a:r>
              <a:rPr lang="en-US" dirty="0">
                <a:latin typeface="Century Gothic" panose="020B0502020202020204" pitchFamily="34" charset="0"/>
              </a:rPr>
              <a:t>Distance</a:t>
            </a:r>
          </a:p>
          <a:p>
            <a:pPr marL="527050" indent="-457200">
              <a:buFont typeface="+mj-lt"/>
              <a:buAutoNum type="arabicPeriod"/>
            </a:pPr>
            <a:r>
              <a:rPr lang="en-US" dirty="0">
                <a:latin typeface="Century Gothic" panose="020B0502020202020204" pitchFamily="34" charset="0"/>
              </a:rPr>
              <a:t>A Concise Message</a:t>
            </a:r>
          </a:p>
        </p:txBody>
      </p:sp>
    </p:spTree>
    <p:extLst>
      <p:ext uri="{BB962C8B-B14F-4D97-AF65-F5344CB8AC3E}">
        <p14:creationId xmlns:p14="http://schemas.microsoft.com/office/powerpoint/2010/main" val="2541015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0D455-C639-400C-9774-5E5D66ABA7D6}"/>
              </a:ext>
            </a:extLst>
          </p:cNvPr>
          <p:cNvSpPr>
            <a:spLocks noGrp="1"/>
          </p:cNvSpPr>
          <p:nvPr>
            <p:ph type="title"/>
          </p:nvPr>
        </p:nvSpPr>
        <p:spPr/>
        <p:txBody>
          <a:bodyPr/>
          <a:lstStyle/>
          <a:p>
            <a:r>
              <a:rPr lang="en-US" dirty="0"/>
              <a:t>Facial Expressions</a:t>
            </a:r>
          </a:p>
        </p:txBody>
      </p:sp>
      <p:sp>
        <p:nvSpPr>
          <p:cNvPr id="3" name="Content Placeholder 2">
            <a:extLst>
              <a:ext uri="{FF2B5EF4-FFF2-40B4-BE49-F238E27FC236}">
                <a16:creationId xmlns:a16="http://schemas.microsoft.com/office/drawing/2014/main" id="{91DF7B24-799F-4FCF-BE32-E492A2855765}"/>
              </a:ext>
            </a:extLst>
          </p:cNvPr>
          <p:cNvSpPr>
            <a:spLocks noGrp="1"/>
          </p:cNvSpPr>
          <p:nvPr>
            <p:ph idx="1"/>
          </p:nvPr>
        </p:nvSpPr>
        <p:spPr/>
        <p:txBody>
          <a:bodyPr/>
          <a:lstStyle/>
          <a:p>
            <a:r>
              <a:rPr lang="en-US" sz="2000" dirty="0">
                <a:effectLst/>
                <a:latin typeface="Century Gothic" panose="020B0502020202020204" pitchFamily="34" charset="0"/>
                <a:ea typeface="Times New Roman" panose="02020603050405020304" pitchFamily="18" charset="0"/>
              </a:rPr>
              <a:t>Your face must remain calm or even cheerful. </a:t>
            </a:r>
          </a:p>
          <a:p>
            <a:pPr lvl="1"/>
            <a:r>
              <a:rPr lang="en-US" sz="1800" dirty="0">
                <a:latin typeface="Century Gothic" panose="020B0502020202020204" pitchFamily="34" charset="0"/>
                <a:ea typeface="Times New Roman" panose="02020603050405020304" pitchFamily="18" charset="0"/>
              </a:rPr>
              <a:t>Just don’t laugh no matter what</a:t>
            </a:r>
            <a:endParaRPr lang="en-US" sz="1800" dirty="0">
              <a:effectLst/>
              <a:latin typeface="Century Gothic" panose="020B0502020202020204" pitchFamily="34" charset="0"/>
              <a:ea typeface="Times New Roman" panose="02020603050405020304" pitchFamily="18" charset="0"/>
            </a:endParaRPr>
          </a:p>
          <a:p>
            <a:r>
              <a:rPr lang="en-US" sz="2000" dirty="0">
                <a:effectLst/>
                <a:latin typeface="Century Gothic" panose="020B0502020202020204" pitchFamily="34" charset="0"/>
                <a:ea typeface="Times New Roman" panose="02020603050405020304" pitchFamily="18" charset="0"/>
              </a:rPr>
              <a:t>A child who does not comprehend verbal messages is looking for other clues regarding you.  </a:t>
            </a:r>
          </a:p>
          <a:p>
            <a:r>
              <a:rPr lang="en-US" sz="2000" dirty="0">
                <a:effectLst/>
                <a:latin typeface="Century Gothic" panose="020B0502020202020204" pitchFamily="34" charset="0"/>
                <a:ea typeface="Times New Roman" panose="02020603050405020304" pitchFamily="18" charset="0"/>
              </a:rPr>
              <a:t>Appearing angry may only scare them into misbehavior,</a:t>
            </a:r>
          </a:p>
          <a:p>
            <a:r>
              <a:rPr lang="en-US" sz="2000" dirty="0">
                <a:effectLst/>
                <a:latin typeface="Century Gothic" panose="020B0502020202020204" pitchFamily="34" charset="0"/>
                <a:ea typeface="Times New Roman" panose="02020603050405020304" pitchFamily="18" charset="0"/>
              </a:rPr>
              <a:t> or give them feedback that they were able to control the situation.</a:t>
            </a:r>
          </a:p>
          <a:p>
            <a:pPr lvl="1"/>
            <a:r>
              <a:rPr lang="en-US" sz="1800" dirty="0">
                <a:latin typeface="Century Gothic" panose="020B0502020202020204" pitchFamily="34" charset="0"/>
                <a:ea typeface="Times New Roman" panose="02020603050405020304" pitchFamily="18" charset="0"/>
              </a:rPr>
              <a:t>Some students with ASD enjoy seeing strong emotions in adults.</a:t>
            </a:r>
            <a:endParaRPr lang="en-US" sz="1800" dirty="0">
              <a:effectLst/>
              <a:latin typeface="Century Gothic" panose="020B0502020202020204" pitchFamily="34"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203175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96B6C-4BFB-4A45-B7ED-210597BB339D}"/>
              </a:ext>
            </a:extLst>
          </p:cNvPr>
          <p:cNvSpPr>
            <a:spLocks noGrp="1"/>
          </p:cNvSpPr>
          <p:nvPr>
            <p:ph type="title"/>
          </p:nvPr>
        </p:nvSpPr>
        <p:spPr/>
        <p:txBody>
          <a:bodyPr/>
          <a:lstStyle/>
          <a:p>
            <a:r>
              <a:rPr lang="en-US" dirty="0"/>
              <a:t>Body Language</a:t>
            </a:r>
          </a:p>
        </p:txBody>
      </p:sp>
      <p:sp>
        <p:nvSpPr>
          <p:cNvPr id="3" name="Content Placeholder 2">
            <a:extLst>
              <a:ext uri="{FF2B5EF4-FFF2-40B4-BE49-F238E27FC236}">
                <a16:creationId xmlns:a16="http://schemas.microsoft.com/office/drawing/2014/main" id="{389BFEE1-273A-4538-A456-7913F2682109}"/>
              </a:ext>
            </a:extLst>
          </p:cNvPr>
          <p:cNvSpPr>
            <a:spLocks noGrp="1"/>
          </p:cNvSpPr>
          <p:nvPr>
            <p:ph idx="1"/>
          </p:nvPr>
        </p:nvSpPr>
        <p:spPr/>
        <p:txBody>
          <a:bodyPr/>
          <a:lstStyle/>
          <a:p>
            <a:r>
              <a:rPr lang="en-US" dirty="0"/>
              <a:t>You need to control your urge to lean in or grab for a child IF you are still attempting to calm him without physical intervention. </a:t>
            </a:r>
          </a:p>
          <a:p>
            <a:r>
              <a:rPr lang="en-US" dirty="0"/>
              <a:t> Taking off your glasses or throwing your keys aside are body language; they say “I am about the grab you”.  The message is then one that he cannot meet your demands and might as well fight or flee.</a:t>
            </a:r>
          </a:p>
        </p:txBody>
      </p:sp>
    </p:spTree>
    <p:extLst>
      <p:ext uri="{BB962C8B-B14F-4D97-AF65-F5344CB8AC3E}">
        <p14:creationId xmlns:p14="http://schemas.microsoft.com/office/powerpoint/2010/main" val="681801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FDD4B-068F-4477-B37A-5704012D0367}"/>
              </a:ext>
            </a:extLst>
          </p:cNvPr>
          <p:cNvSpPr>
            <a:spLocks noGrp="1"/>
          </p:cNvSpPr>
          <p:nvPr>
            <p:ph type="title"/>
          </p:nvPr>
        </p:nvSpPr>
        <p:spPr/>
        <p:txBody>
          <a:bodyPr/>
          <a:lstStyle/>
          <a:p>
            <a:r>
              <a:rPr lang="en-US" dirty="0"/>
              <a:t>Tone of Voice</a:t>
            </a:r>
          </a:p>
        </p:txBody>
      </p:sp>
      <p:sp>
        <p:nvSpPr>
          <p:cNvPr id="3" name="Content Placeholder 2">
            <a:extLst>
              <a:ext uri="{FF2B5EF4-FFF2-40B4-BE49-F238E27FC236}">
                <a16:creationId xmlns:a16="http://schemas.microsoft.com/office/drawing/2014/main" id="{D39E278C-B657-4FDD-B71E-6F3E983B4B39}"/>
              </a:ext>
            </a:extLst>
          </p:cNvPr>
          <p:cNvSpPr>
            <a:spLocks noGrp="1"/>
          </p:cNvSpPr>
          <p:nvPr>
            <p:ph idx="1"/>
          </p:nvPr>
        </p:nvSpPr>
        <p:spPr/>
        <p:txBody>
          <a:bodyPr/>
          <a:lstStyle/>
          <a:p>
            <a:r>
              <a:rPr lang="en-US" dirty="0"/>
              <a:t>Children with autism can still hear angry tones even if they cannot interpret the words.  </a:t>
            </a:r>
          </a:p>
          <a:p>
            <a:r>
              <a:rPr lang="en-US" dirty="0"/>
              <a:t>You need to keep an even tone in language.</a:t>
            </a:r>
          </a:p>
        </p:txBody>
      </p:sp>
    </p:spTree>
    <p:extLst>
      <p:ext uri="{BB962C8B-B14F-4D97-AF65-F5344CB8AC3E}">
        <p14:creationId xmlns:p14="http://schemas.microsoft.com/office/powerpoint/2010/main" val="2769094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90F8309-E787-4305-A8D0-D7D6E41C1DA1}"/>
              </a:ext>
            </a:extLst>
          </p:cNvPr>
          <p:cNvSpPr>
            <a:spLocks noGrp="1"/>
          </p:cNvSpPr>
          <p:nvPr>
            <p:ph type="title"/>
          </p:nvPr>
        </p:nvSpPr>
        <p:spPr/>
        <p:txBody>
          <a:bodyPr/>
          <a:lstStyle/>
          <a:p>
            <a:r>
              <a:rPr lang="en-US" dirty="0"/>
              <a:t>A Two Part Presentation  on Autism </a:t>
            </a:r>
          </a:p>
        </p:txBody>
      </p:sp>
      <p:sp>
        <p:nvSpPr>
          <p:cNvPr id="4" name="Content Placeholder 3">
            <a:extLst>
              <a:ext uri="{FF2B5EF4-FFF2-40B4-BE49-F238E27FC236}">
                <a16:creationId xmlns:a16="http://schemas.microsoft.com/office/drawing/2014/main" id="{678E5E10-D8F5-4E36-878A-F9C0AC2B65B1}"/>
              </a:ext>
            </a:extLst>
          </p:cNvPr>
          <p:cNvSpPr>
            <a:spLocks noGrp="1"/>
          </p:cNvSpPr>
          <p:nvPr>
            <p:ph idx="1"/>
          </p:nvPr>
        </p:nvSpPr>
        <p:spPr/>
        <p:txBody>
          <a:bodyPr/>
          <a:lstStyle/>
          <a:p>
            <a:r>
              <a:rPr lang="en-US" dirty="0"/>
              <a:t>Part 1:	</a:t>
            </a:r>
          </a:p>
          <a:p>
            <a:pPr lvl="2"/>
            <a:r>
              <a:rPr lang="en-US" dirty="0"/>
              <a:t>Living with a student with Autism Everyday</a:t>
            </a:r>
          </a:p>
          <a:p>
            <a:pPr lvl="3"/>
            <a:r>
              <a:rPr lang="en-US" dirty="0"/>
              <a:t>Verbal Intervention starts with everything you are doing every day before intervention is needed.</a:t>
            </a:r>
          </a:p>
          <a:p>
            <a:pPr lvl="2"/>
            <a:endParaRPr lang="en-US" dirty="0"/>
          </a:p>
          <a:p>
            <a:r>
              <a:rPr lang="en-US" dirty="0"/>
              <a:t>Part 2:</a:t>
            </a:r>
          </a:p>
          <a:p>
            <a:pPr lvl="2"/>
            <a:r>
              <a:rPr lang="en-US" dirty="0"/>
              <a:t>Verbal Intervention with a student with Autism</a:t>
            </a:r>
          </a:p>
          <a:p>
            <a:pPr lvl="2"/>
            <a:endParaRPr lang="en-US" dirty="0"/>
          </a:p>
        </p:txBody>
      </p:sp>
    </p:spTree>
    <p:extLst>
      <p:ext uri="{BB962C8B-B14F-4D97-AF65-F5344CB8AC3E}">
        <p14:creationId xmlns:p14="http://schemas.microsoft.com/office/powerpoint/2010/main" val="35753292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17E11-963C-469E-A468-88287A43156B}"/>
              </a:ext>
            </a:extLst>
          </p:cNvPr>
          <p:cNvSpPr>
            <a:spLocks noGrp="1"/>
          </p:cNvSpPr>
          <p:nvPr>
            <p:ph type="title"/>
          </p:nvPr>
        </p:nvSpPr>
        <p:spPr/>
        <p:txBody>
          <a:bodyPr/>
          <a:lstStyle/>
          <a:p>
            <a:r>
              <a:rPr lang="en-US" dirty="0"/>
              <a:t>Distance</a:t>
            </a:r>
          </a:p>
        </p:txBody>
      </p:sp>
      <p:sp>
        <p:nvSpPr>
          <p:cNvPr id="3" name="Content Placeholder 2">
            <a:extLst>
              <a:ext uri="{FF2B5EF4-FFF2-40B4-BE49-F238E27FC236}">
                <a16:creationId xmlns:a16="http://schemas.microsoft.com/office/drawing/2014/main" id="{E87612EF-CE87-4131-90AC-F146CCEACE12}"/>
              </a:ext>
            </a:extLst>
          </p:cNvPr>
          <p:cNvSpPr>
            <a:spLocks noGrp="1"/>
          </p:cNvSpPr>
          <p:nvPr>
            <p:ph idx="1"/>
          </p:nvPr>
        </p:nvSpPr>
        <p:spPr/>
        <p:txBody>
          <a:bodyPr/>
          <a:lstStyle/>
          <a:p>
            <a:r>
              <a:rPr lang="en-US" dirty="0"/>
              <a:t>Giving a prompt from 30 feet away would require that you raise your voice – “yelling”.  This is not a good way to calm a child. </a:t>
            </a:r>
          </a:p>
          <a:p>
            <a:r>
              <a:rPr lang="en-US" dirty="0"/>
              <a:t> However, being too close can be intimidating, especially for a child who is used to frequent physical prompts. He will assume that you are going to grab him and may react as a means of prevention.</a:t>
            </a:r>
          </a:p>
        </p:txBody>
      </p:sp>
    </p:spTree>
    <p:extLst>
      <p:ext uri="{BB962C8B-B14F-4D97-AF65-F5344CB8AC3E}">
        <p14:creationId xmlns:p14="http://schemas.microsoft.com/office/powerpoint/2010/main" val="36677906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B25DD-D90A-4DE4-B635-E0CD934B4A52}"/>
              </a:ext>
            </a:extLst>
          </p:cNvPr>
          <p:cNvSpPr>
            <a:spLocks noGrp="1"/>
          </p:cNvSpPr>
          <p:nvPr>
            <p:ph type="title"/>
          </p:nvPr>
        </p:nvSpPr>
        <p:spPr>
          <a:xfrm>
            <a:off x="1042988" y="1027113"/>
            <a:ext cx="7024687" cy="573087"/>
          </a:xfrm>
        </p:spPr>
        <p:txBody>
          <a:bodyPr/>
          <a:lstStyle/>
          <a:p>
            <a:r>
              <a:rPr lang="en-US" dirty="0"/>
              <a:t>The Message</a:t>
            </a:r>
          </a:p>
        </p:txBody>
      </p:sp>
      <p:sp>
        <p:nvSpPr>
          <p:cNvPr id="3" name="Content Placeholder 2">
            <a:extLst>
              <a:ext uri="{FF2B5EF4-FFF2-40B4-BE49-F238E27FC236}">
                <a16:creationId xmlns:a16="http://schemas.microsoft.com/office/drawing/2014/main" id="{A501BC87-60FD-424E-9A53-C9568BA84EFC}"/>
              </a:ext>
            </a:extLst>
          </p:cNvPr>
          <p:cNvSpPr>
            <a:spLocks noGrp="1"/>
          </p:cNvSpPr>
          <p:nvPr>
            <p:ph idx="1"/>
          </p:nvPr>
        </p:nvSpPr>
        <p:spPr>
          <a:xfrm>
            <a:off x="1042988" y="1676400"/>
            <a:ext cx="6777037" cy="4156075"/>
          </a:xfrm>
        </p:spPr>
        <p:txBody>
          <a:bodyPr/>
          <a:lstStyle/>
          <a:p>
            <a:r>
              <a:rPr lang="en-US" dirty="0"/>
              <a:t>Children with autism may have better receptive language than they have expressive language, but only if you know the right words. </a:t>
            </a:r>
          </a:p>
          <a:p>
            <a:r>
              <a:rPr lang="en-US" dirty="0"/>
              <a:t> Too often we talk too much during a de-escalation of a child with autism.  </a:t>
            </a:r>
          </a:p>
          <a:p>
            <a:pPr lvl="1"/>
            <a:r>
              <a:rPr lang="en-US" dirty="0"/>
              <a:t>You are better off to find a simple message and say it, allow time for processing. If you believe that the message did not get heard, repeat the exact same message.</a:t>
            </a:r>
          </a:p>
          <a:p>
            <a:pPr lvl="1"/>
            <a:r>
              <a:rPr lang="en-US" dirty="0"/>
              <a:t>USE VISUALS</a:t>
            </a:r>
          </a:p>
          <a:p>
            <a:endParaRPr lang="en-US" dirty="0"/>
          </a:p>
          <a:p>
            <a:endParaRPr lang="en-US" dirty="0"/>
          </a:p>
        </p:txBody>
      </p:sp>
    </p:spTree>
    <p:extLst>
      <p:ext uri="{BB962C8B-B14F-4D97-AF65-F5344CB8AC3E}">
        <p14:creationId xmlns:p14="http://schemas.microsoft.com/office/powerpoint/2010/main" val="17790000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ECAD1-8578-4C3F-9FB9-57A117BC8702}"/>
              </a:ext>
            </a:extLst>
          </p:cNvPr>
          <p:cNvSpPr>
            <a:spLocks noGrp="1"/>
          </p:cNvSpPr>
          <p:nvPr>
            <p:ph type="title"/>
          </p:nvPr>
        </p:nvSpPr>
        <p:spPr>
          <a:xfrm>
            <a:off x="1042988" y="1027112"/>
            <a:ext cx="7024687" cy="1639887"/>
          </a:xfrm>
        </p:spPr>
        <p:txBody>
          <a:bodyPr/>
          <a:lstStyle/>
          <a:p>
            <a:r>
              <a:rPr lang="en-US" dirty="0"/>
              <a:t>What do we say to students with ASD when they are calm?</a:t>
            </a:r>
          </a:p>
        </p:txBody>
      </p:sp>
      <p:sp>
        <p:nvSpPr>
          <p:cNvPr id="3" name="Content Placeholder 2">
            <a:extLst>
              <a:ext uri="{FF2B5EF4-FFF2-40B4-BE49-F238E27FC236}">
                <a16:creationId xmlns:a16="http://schemas.microsoft.com/office/drawing/2014/main" id="{87E854C3-96E1-48EE-A393-3ECEE13E81C0}"/>
              </a:ext>
            </a:extLst>
          </p:cNvPr>
          <p:cNvSpPr>
            <a:spLocks noGrp="1"/>
          </p:cNvSpPr>
          <p:nvPr>
            <p:ph idx="1"/>
          </p:nvPr>
        </p:nvSpPr>
        <p:spPr>
          <a:xfrm>
            <a:off x="1042988" y="2743200"/>
            <a:ext cx="6777037" cy="3089275"/>
          </a:xfrm>
        </p:spPr>
        <p:txBody>
          <a:bodyPr/>
          <a:lstStyle/>
          <a:p>
            <a:r>
              <a:rPr lang="en-US" dirty="0"/>
              <a:t>Especially with students with ASD who are:</a:t>
            </a:r>
          </a:p>
          <a:p>
            <a:pPr lvl="1"/>
            <a:r>
              <a:rPr lang="en-US" dirty="0"/>
              <a:t>Non-verbal</a:t>
            </a:r>
          </a:p>
          <a:p>
            <a:pPr lvl="1"/>
            <a:r>
              <a:rPr lang="en-US" dirty="0"/>
              <a:t>Cognitively impaired</a:t>
            </a:r>
          </a:p>
          <a:p>
            <a:r>
              <a:rPr lang="en-US" dirty="0"/>
              <a:t>We make more demands than conversation</a:t>
            </a:r>
          </a:p>
          <a:p>
            <a:pPr lvl="1"/>
            <a:r>
              <a:rPr lang="en-US" dirty="0"/>
              <a:t>Increase your descriptive language relative to your demanding language</a:t>
            </a:r>
          </a:p>
          <a:p>
            <a:pPr lvl="1"/>
            <a:r>
              <a:rPr lang="en-US" dirty="0"/>
              <a:t>Shift demands to a visual format</a:t>
            </a:r>
          </a:p>
        </p:txBody>
      </p:sp>
    </p:spTree>
    <p:extLst>
      <p:ext uri="{BB962C8B-B14F-4D97-AF65-F5344CB8AC3E}">
        <p14:creationId xmlns:p14="http://schemas.microsoft.com/office/powerpoint/2010/main" val="955014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E7A7E-F272-4175-BD4D-787B34C3DC11}"/>
              </a:ext>
            </a:extLst>
          </p:cNvPr>
          <p:cNvSpPr>
            <a:spLocks noGrp="1"/>
          </p:cNvSpPr>
          <p:nvPr>
            <p:ph type="title"/>
          </p:nvPr>
        </p:nvSpPr>
        <p:spPr>
          <a:xfrm>
            <a:off x="1042988" y="838201"/>
            <a:ext cx="7024687" cy="1066800"/>
          </a:xfrm>
        </p:spPr>
        <p:txBody>
          <a:bodyPr/>
          <a:lstStyle/>
          <a:p>
            <a:r>
              <a:rPr lang="en-US" dirty="0"/>
              <a:t>Why words can be your enemy!</a:t>
            </a:r>
          </a:p>
        </p:txBody>
      </p:sp>
      <p:sp>
        <p:nvSpPr>
          <p:cNvPr id="3" name="Content Placeholder 2">
            <a:extLst>
              <a:ext uri="{FF2B5EF4-FFF2-40B4-BE49-F238E27FC236}">
                <a16:creationId xmlns:a16="http://schemas.microsoft.com/office/drawing/2014/main" id="{F8E79A75-3C5A-4A23-9CE2-775445EDBFB2}"/>
              </a:ext>
            </a:extLst>
          </p:cNvPr>
          <p:cNvSpPr>
            <a:spLocks noGrp="1"/>
          </p:cNvSpPr>
          <p:nvPr>
            <p:ph idx="1"/>
          </p:nvPr>
        </p:nvSpPr>
        <p:spPr>
          <a:xfrm>
            <a:off x="1042988" y="1905002"/>
            <a:ext cx="6777037" cy="4267198"/>
          </a:xfrm>
        </p:spPr>
        <p:txBody>
          <a:bodyPr numCol="2"/>
          <a:lstStyle/>
          <a:p>
            <a:r>
              <a:rPr lang="en-US" dirty="0"/>
              <a:t>Students with ASD of all cognitive levels find our language inexact and way too varying.</a:t>
            </a:r>
          </a:p>
          <a:p>
            <a:pPr lvl="1"/>
            <a:r>
              <a:rPr lang="en-US" dirty="0"/>
              <a:t>Even worse if more than one adult speaks</a:t>
            </a:r>
          </a:p>
          <a:p>
            <a:r>
              <a:rPr lang="en-US" i="1" u="sng" dirty="0"/>
              <a:t>Do you?</a:t>
            </a:r>
          </a:p>
          <a:p>
            <a:pPr lvl="1"/>
            <a:r>
              <a:rPr lang="en-US" dirty="0"/>
              <a:t>Take a break</a:t>
            </a:r>
          </a:p>
          <a:p>
            <a:pPr lvl="1"/>
            <a:r>
              <a:rPr lang="en-US" dirty="0"/>
              <a:t>Chill</a:t>
            </a:r>
          </a:p>
          <a:p>
            <a:pPr lvl="1"/>
            <a:r>
              <a:rPr lang="en-US" dirty="0"/>
              <a:t>Relax</a:t>
            </a:r>
          </a:p>
          <a:p>
            <a:pPr lvl="1"/>
            <a:r>
              <a:rPr lang="en-US" dirty="0"/>
              <a:t>Calm down</a:t>
            </a:r>
          </a:p>
          <a:p>
            <a:pPr lvl="1"/>
            <a:r>
              <a:rPr lang="en-US" dirty="0"/>
              <a:t>Walk away</a:t>
            </a:r>
          </a:p>
          <a:p>
            <a:pPr lvl="1"/>
            <a:r>
              <a:rPr lang="en-US" dirty="0"/>
              <a:t>Use your coping</a:t>
            </a:r>
          </a:p>
          <a:p>
            <a:pPr lvl="1"/>
            <a:r>
              <a:rPr lang="en-US" dirty="0"/>
              <a:t>Drop it</a:t>
            </a:r>
          </a:p>
          <a:p>
            <a:pPr lvl="1"/>
            <a:r>
              <a:rPr lang="en-US" dirty="0"/>
              <a:t>Use your words</a:t>
            </a:r>
          </a:p>
          <a:p>
            <a:pPr lvl="1"/>
            <a:r>
              <a:rPr lang="en-US" dirty="0"/>
              <a:t>Do you need a walk</a:t>
            </a:r>
          </a:p>
          <a:p>
            <a:pPr lvl="1"/>
            <a:endParaRPr lang="en-US" dirty="0"/>
          </a:p>
        </p:txBody>
      </p:sp>
    </p:spTree>
    <p:extLst>
      <p:ext uri="{BB962C8B-B14F-4D97-AF65-F5344CB8AC3E}">
        <p14:creationId xmlns:p14="http://schemas.microsoft.com/office/powerpoint/2010/main" val="6303562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574CB-1BA9-4066-AF9A-0B284F146E78}"/>
              </a:ext>
            </a:extLst>
          </p:cNvPr>
          <p:cNvSpPr>
            <a:spLocks noGrp="1"/>
          </p:cNvSpPr>
          <p:nvPr>
            <p:ph type="title"/>
          </p:nvPr>
        </p:nvSpPr>
        <p:spPr/>
        <p:txBody>
          <a:bodyPr/>
          <a:lstStyle/>
          <a:p>
            <a:r>
              <a:rPr lang="en-US" dirty="0"/>
              <a:t>Where your Relationship with the Student comes in </a:t>
            </a:r>
          </a:p>
        </p:txBody>
      </p:sp>
      <p:sp>
        <p:nvSpPr>
          <p:cNvPr id="3" name="Content Placeholder 2">
            <a:extLst>
              <a:ext uri="{FF2B5EF4-FFF2-40B4-BE49-F238E27FC236}">
                <a16:creationId xmlns:a16="http://schemas.microsoft.com/office/drawing/2014/main" id="{257FC956-4DC3-4D16-9747-0B0DE1730CAD}"/>
              </a:ext>
            </a:extLst>
          </p:cNvPr>
          <p:cNvSpPr>
            <a:spLocks noGrp="1"/>
          </p:cNvSpPr>
          <p:nvPr>
            <p:ph idx="1"/>
          </p:nvPr>
        </p:nvSpPr>
        <p:spPr>
          <a:xfrm>
            <a:off x="1042988" y="2324100"/>
            <a:ext cx="6777037" cy="3771900"/>
          </a:xfrm>
        </p:spPr>
        <p:txBody>
          <a:bodyPr/>
          <a:lstStyle/>
          <a:p>
            <a:r>
              <a:rPr lang="en-US" dirty="0"/>
              <a:t>A staff person who is new could be excellent at all of the steps of de-escalation and identifying coping mechanisms, but be absolutely crummy at actually calming the child.  Why?  Because, if you don’t really know the child and have a relationship with him, you don’t know what any of his behavior means, or what is most likely to work even when you know what it means.</a:t>
            </a:r>
          </a:p>
        </p:txBody>
      </p:sp>
    </p:spTree>
    <p:extLst>
      <p:ext uri="{BB962C8B-B14F-4D97-AF65-F5344CB8AC3E}">
        <p14:creationId xmlns:p14="http://schemas.microsoft.com/office/powerpoint/2010/main" val="29343411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2C249-F982-41D7-886B-225532598201}"/>
              </a:ext>
            </a:extLst>
          </p:cNvPr>
          <p:cNvSpPr>
            <a:spLocks noGrp="1"/>
          </p:cNvSpPr>
          <p:nvPr>
            <p:ph type="title"/>
          </p:nvPr>
        </p:nvSpPr>
        <p:spPr/>
        <p:txBody>
          <a:bodyPr/>
          <a:lstStyle/>
          <a:p>
            <a:r>
              <a:rPr lang="en-US" dirty="0"/>
              <a:t>Relationships in Verbal Intervention:</a:t>
            </a:r>
          </a:p>
        </p:txBody>
      </p:sp>
      <p:sp>
        <p:nvSpPr>
          <p:cNvPr id="3" name="Content Placeholder 2">
            <a:extLst>
              <a:ext uri="{FF2B5EF4-FFF2-40B4-BE49-F238E27FC236}">
                <a16:creationId xmlns:a16="http://schemas.microsoft.com/office/drawing/2014/main" id="{95D58ACA-B91C-4D72-8EB8-26356AD4E105}"/>
              </a:ext>
            </a:extLst>
          </p:cNvPr>
          <p:cNvSpPr>
            <a:spLocks noGrp="1"/>
          </p:cNvSpPr>
          <p:nvPr>
            <p:ph idx="1"/>
          </p:nvPr>
        </p:nvSpPr>
        <p:spPr/>
        <p:txBody>
          <a:bodyPr/>
          <a:lstStyle/>
          <a:p>
            <a:r>
              <a:rPr lang="en-US" dirty="0"/>
              <a:t>You have to have a working relationship with all of the children you work with.  Normally, we talk about a good relationship being one with open communication, trust, honesty, and caring.  I suppose that you can talk about open communication with a nonverbal child, but it seems so one sided. So the question is how to develop a working relationship with the children with limited verbal skills.</a:t>
            </a:r>
          </a:p>
        </p:txBody>
      </p:sp>
    </p:spTree>
    <p:extLst>
      <p:ext uri="{BB962C8B-B14F-4D97-AF65-F5344CB8AC3E}">
        <p14:creationId xmlns:p14="http://schemas.microsoft.com/office/powerpoint/2010/main" val="21378046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065F5-D57E-4C90-AE01-F86F29E4300C}"/>
              </a:ext>
            </a:extLst>
          </p:cNvPr>
          <p:cNvSpPr>
            <a:spLocks noGrp="1"/>
          </p:cNvSpPr>
          <p:nvPr>
            <p:ph type="title"/>
          </p:nvPr>
        </p:nvSpPr>
        <p:spPr/>
        <p:txBody>
          <a:bodyPr/>
          <a:lstStyle/>
          <a:p>
            <a:r>
              <a:rPr lang="en-US" dirty="0"/>
              <a:t>Developing a Relationship</a:t>
            </a:r>
          </a:p>
        </p:txBody>
      </p:sp>
      <p:sp>
        <p:nvSpPr>
          <p:cNvPr id="3" name="Content Placeholder 2">
            <a:extLst>
              <a:ext uri="{FF2B5EF4-FFF2-40B4-BE49-F238E27FC236}">
                <a16:creationId xmlns:a16="http://schemas.microsoft.com/office/drawing/2014/main" id="{F90AD7BB-DA7B-4857-B39C-EE66A1671110}"/>
              </a:ext>
            </a:extLst>
          </p:cNvPr>
          <p:cNvSpPr>
            <a:spLocks noGrp="1"/>
          </p:cNvSpPr>
          <p:nvPr>
            <p:ph idx="1"/>
          </p:nvPr>
        </p:nvSpPr>
        <p:spPr/>
        <p:txBody>
          <a:bodyPr/>
          <a:lstStyle/>
          <a:p>
            <a:r>
              <a:rPr lang="en-US" dirty="0"/>
              <a:t>So a relationship with a child with autism is all about knowing. Knowing their favorite foods, the ones that will make them sick. Knowing if they like a PE or a art, like a  sensory chill after lunch or in the morning. If you know that they worked really hard to stay in class for one hour, because you really can’t stand the sound of the other guys.  </a:t>
            </a:r>
          </a:p>
        </p:txBody>
      </p:sp>
    </p:spTree>
    <p:extLst>
      <p:ext uri="{BB962C8B-B14F-4D97-AF65-F5344CB8AC3E}">
        <p14:creationId xmlns:p14="http://schemas.microsoft.com/office/powerpoint/2010/main" val="8229913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5379E-E9D5-4386-AD9D-CAD86BD29289}"/>
              </a:ext>
            </a:extLst>
          </p:cNvPr>
          <p:cNvSpPr>
            <a:spLocks noGrp="1"/>
          </p:cNvSpPr>
          <p:nvPr>
            <p:ph type="title"/>
          </p:nvPr>
        </p:nvSpPr>
        <p:spPr/>
        <p:txBody>
          <a:bodyPr/>
          <a:lstStyle/>
          <a:p>
            <a:r>
              <a:rPr lang="en-US" dirty="0"/>
              <a:t>Developing a Relationship</a:t>
            </a:r>
          </a:p>
        </p:txBody>
      </p:sp>
      <p:sp>
        <p:nvSpPr>
          <p:cNvPr id="3" name="Content Placeholder 2">
            <a:extLst>
              <a:ext uri="{FF2B5EF4-FFF2-40B4-BE49-F238E27FC236}">
                <a16:creationId xmlns:a16="http://schemas.microsoft.com/office/drawing/2014/main" id="{48CF2056-6C50-4DD2-AF88-5C8A41C31A29}"/>
              </a:ext>
            </a:extLst>
          </p:cNvPr>
          <p:cNvSpPr>
            <a:spLocks noGrp="1"/>
          </p:cNvSpPr>
          <p:nvPr>
            <p:ph idx="1"/>
          </p:nvPr>
        </p:nvSpPr>
        <p:spPr/>
        <p:txBody>
          <a:bodyPr/>
          <a:lstStyle/>
          <a:p>
            <a:r>
              <a:rPr lang="en-US" dirty="0"/>
              <a:t>There are things that you can do everyday to make your relationship with the children better.  If we are having pancakes and that is their favorite, let them know about the pancakes as soon as they arrive.</a:t>
            </a:r>
          </a:p>
          <a:p>
            <a:r>
              <a:rPr lang="en-US" dirty="0"/>
              <a:t>The more you know the details about a person’s likes and dislikes, the better the relationship you have.</a:t>
            </a:r>
          </a:p>
        </p:txBody>
      </p:sp>
    </p:spTree>
    <p:extLst>
      <p:ext uri="{BB962C8B-B14F-4D97-AF65-F5344CB8AC3E}">
        <p14:creationId xmlns:p14="http://schemas.microsoft.com/office/powerpoint/2010/main" val="31223605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55D8B-E4F2-4DE6-8E42-4E4DCFA84731}"/>
              </a:ext>
            </a:extLst>
          </p:cNvPr>
          <p:cNvSpPr>
            <a:spLocks noGrp="1"/>
          </p:cNvSpPr>
          <p:nvPr>
            <p:ph type="title"/>
          </p:nvPr>
        </p:nvSpPr>
        <p:spPr/>
        <p:txBody>
          <a:bodyPr/>
          <a:lstStyle/>
          <a:p>
            <a:r>
              <a:rPr lang="en-US" dirty="0"/>
              <a:t>Developing a Relationship</a:t>
            </a:r>
          </a:p>
        </p:txBody>
      </p:sp>
      <p:sp>
        <p:nvSpPr>
          <p:cNvPr id="3" name="Content Placeholder 2">
            <a:extLst>
              <a:ext uri="{FF2B5EF4-FFF2-40B4-BE49-F238E27FC236}">
                <a16:creationId xmlns:a16="http://schemas.microsoft.com/office/drawing/2014/main" id="{047849C2-8CCB-4A9E-BB76-A6F422F47621}"/>
              </a:ext>
            </a:extLst>
          </p:cNvPr>
          <p:cNvSpPr>
            <a:spLocks noGrp="1"/>
          </p:cNvSpPr>
          <p:nvPr>
            <p:ph idx="1"/>
          </p:nvPr>
        </p:nvSpPr>
        <p:spPr/>
        <p:txBody>
          <a:bodyPr/>
          <a:lstStyle/>
          <a:p>
            <a:r>
              <a:rPr lang="en-US" dirty="0"/>
              <a:t>Would you stay with someone who can’t remember that you are allergic to milk?  Doesn’t remember your birthday?  Forgets that your favorite TV show is Survivor and talks through the whole show?  Well, you wouldn’t stay with them because you have a choice to leave or make them leave; our children usually don’t have either of these options.</a:t>
            </a:r>
          </a:p>
        </p:txBody>
      </p:sp>
    </p:spTree>
    <p:extLst>
      <p:ext uri="{BB962C8B-B14F-4D97-AF65-F5344CB8AC3E}">
        <p14:creationId xmlns:p14="http://schemas.microsoft.com/office/powerpoint/2010/main" val="3649365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364FE-A19C-4638-BB31-D29D16543830}"/>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92ADF402-BB1F-4E49-829B-629E232003BE}"/>
              </a:ext>
            </a:extLst>
          </p:cNvPr>
          <p:cNvSpPr>
            <a:spLocks noGrp="1"/>
          </p:cNvSpPr>
          <p:nvPr>
            <p:ph idx="1"/>
          </p:nvPr>
        </p:nvSpPr>
        <p:spPr/>
        <p:txBody>
          <a:bodyPr/>
          <a:lstStyle/>
          <a:p>
            <a:r>
              <a:rPr lang="en-US" dirty="0"/>
              <a:t>If each day that you work with the students with autism, you are talking in a calm, pleasant voice with a smile on your face; if you are commenting on the events of the day often, and you are learning the facts about the child that improve your relationship, THEN you will be able to do verbal intervention correctly and effectively for a child with autism.</a:t>
            </a:r>
          </a:p>
        </p:txBody>
      </p:sp>
    </p:spTree>
    <p:extLst>
      <p:ext uri="{BB962C8B-B14F-4D97-AF65-F5344CB8AC3E}">
        <p14:creationId xmlns:p14="http://schemas.microsoft.com/office/powerpoint/2010/main" val="968602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162" y="838200"/>
            <a:ext cx="7024688" cy="914400"/>
          </a:xfrm>
        </p:spPr>
        <p:txBody>
          <a:bodyPr rtlCol="0">
            <a:normAutofit/>
          </a:bodyPr>
          <a:lstStyle/>
          <a:p>
            <a:pPr fontAlgn="auto">
              <a:spcAft>
                <a:spcPts val="0"/>
              </a:spcAft>
              <a:defRPr/>
            </a:pPr>
            <a:r>
              <a:rPr lang="en-US" dirty="0"/>
              <a:t>Characteristics of Autism </a:t>
            </a:r>
          </a:p>
        </p:txBody>
      </p:sp>
      <p:sp>
        <p:nvSpPr>
          <p:cNvPr id="16386" name="Content Placeholder 2"/>
          <p:cNvSpPr>
            <a:spLocks noGrp="1"/>
          </p:cNvSpPr>
          <p:nvPr>
            <p:ph idx="1"/>
          </p:nvPr>
        </p:nvSpPr>
        <p:spPr>
          <a:xfrm>
            <a:off x="1042988" y="1981200"/>
            <a:ext cx="6777037" cy="3851275"/>
          </a:xfrm>
        </p:spPr>
        <p:txBody>
          <a:bodyPr/>
          <a:lstStyle/>
          <a:p>
            <a:r>
              <a:rPr lang="en-US" dirty="0"/>
              <a:t>Odd interests; perseveration on topics</a:t>
            </a:r>
          </a:p>
          <a:p>
            <a:r>
              <a:rPr lang="en-US" dirty="0"/>
              <a:t>Concrete thinkers;  Not seeing the forest for the trees; receptive language issues</a:t>
            </a:r>
          </a:p>
          <a:p>
            <a:r>
              <a:rPr lang="en-US" dirty="0"/>
              <a:t>Social difficulties</a:t>
            </a:r>
          </a:p>
          <a:p>
            <a:r>
              <a:rPr lang="en-US" dirty="0"/>
              <a:t>Communication deficits, especially in expressive language</a:t>
            </a:r>
          </a:p>
          <a:p>
            <a:r>
              <a:rPr lang="en-US" dirty="0"/>
              <a:t>Visual learners and thinkers</a:t>
            </a:r>
          </a:p>
          <a:p>
            <a:r>
              <a:rPr lang="en-US" dirty="0"/>
              <a:t>Difficulties with organization</a:t>
            </a:r>
          </a:p>
          <a:p>
            <a:r>
              <a:rPr lang="en-US" dirty="0"/>
              <a:t>Difficulties with change and transitions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a:xfrm>
            <a:off x="2895600" y="685800"/>
            <a:ext cx="3224213" cy="1258888"/>
          </a:xfrm>
        </p:spPr>
        <p:txBody>
          <a:bodyPr/>
          <a:lstStyle/>
          <a:p>
            <a:r>
              <a:rPr lang="en-US"/>
              <a:t>Questions</a:t>
            </a:r>
            <a:r>
              <a:rPr lang="en-US" sz="4400">
                <a:latin typeface="Angsana New"/>
                <a:ea typeface="Angsana New"/>
                <a:cs typeface="Angsana New"/>
              </a:rPr>
              <a:t>?</a:t>
            </a:r>
          </a:p>
        </p:txBody>
      </p:sp>
      <p:pic>
        <p:nvPicPr>
          <p:cNvPr id="47106" name="Picture 2" descr="C:\Users\chzillich\AppData\Local\Microsoft\Windows\Temporary Internet Files\Content.IE5\5Q02LP30\MC900433165[1].jpg"/>
          <p:cNvPicPr>
            <a:picLocks noChangeAspect="1" noChangeArrowheads="1"/>
          </p:cNvPicPr>
          <p:nvPr/>
        </p:nvPicPr>
        <p:blipFill>
          <a:blip r:embed="rId2"/>
          <a:srcRect/>
          <a:stretch>
            <a:fillRect/>
          </a:stretch>
        </p:blipFill>
        <p:spPr bwMode="auto">
          <a:xfrm>
            <a:off x="1295400" y="1905000"/>
            <a:ext cx="6019800" cy="451802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457200" y="304800"/>
            <a:ext cx="7024688" cy="1600200"/>
          </a:xfrm>
        </p:spPr>
        <p:txBody>
          <a:bodyPr/>
          <a:lstStyle/>
          <a:p>
            <a:r>
              <a:rPr lang="en-US" dirty="0"/>
              <a:t>Solutions and Ideas: Odd Interests</a:t>
            </a:r>
          </a:p>
        </p:txBody>
      </p:sp>
      <p:sp>
        <p:nvSpPr>
          <p:cNvPr id="21506" name="Content Placeholder 2"/>
          <p:cNvSpPr>
            <a:spLocks noGrp="1"/>
          </p:cNvSpPr>
          <p:nvPr>
            <p:ph idx="1"/>
          </p:nvPr>
        </p:nvSpPr>
        <p:spPr>
          <a:xfrm>
            <a:off x="533400" y="2286000"/>
            <a:ext cx="8001000" cy="4191000"/>
          </a:xfrm>
        </p:spPr>
        <p:txBody>
          <a:bodyPr/>
          <a:lstStyle/>
          <a:p>
            <a:r>
              <a:rPr lang="en-US" dirty="0"/>
              <a:t>Recognize their favorite interests</a:t>
            </a:r>
          </a:p>
          <a:p>
            <a:r>
              <a:rPr lang="en-US" dirty="0"/>
              <a:t>Specifically state a limit for talking about the special interest</a:t>
            </a:r>
          </a:p>
          <a:p>
            <a:pPr lvl="1"/>
            <a:r>
              <a:rPr lang="en-US" dirty="0"/>
              <a:t>Write 1, 2, 3, 4, 5 on the board and cross out</a:t>
            </a:r>
          </a:p>
          <a:p>
            <a:r>
              <a:rPr lang="en-US" dirty="0"/>
              <a:t>Use these special interests to motivate the student</a:t>
            </a:r>
          </a:p>
          <a:p>
            <a:pPr lvl="1"/>
            <a:r>
              <a:rPr lang="en-US" dirty="0"/>
              <a:t>Get the work done and then have time with special interest</a:t>
            </a:r>
          </a:p>
          <a:p>
            <a:pPr lvl="1"/>
            <a:r>
              <a:rPr lang="en-US" dirty="0"/>
              <a:t>Incorporate the special interest into the activity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457200" y="304800"/>
            <a:ext cx="7024688" cy="1752600"/>
          </a:xfrm>
        </p:spPr>
        <p:txBody>
          <a:bodyPr/>
          <a:lstStyle/>
          <a:p>
            <a:r>
              <a:rPr lang="en-US" dirty="0"/>
              <a:t>Solution and Ideas: Odd Behavior</a:t>
            </a:r>
          </a:p>
        </p:txBody>
      </p:sp>
      <p:sp>
        <p:nvSpPr>
          <p:cNvPr id="23554" name="Content Placeholder 2"/>
          <p:cNvSpPr>
            <a:spLocks noGrp="1"/>
          </p:cNvSpPr>
          <p:nvPr>
            <p:ph idx="1"/>
          </p:nvPr>
        </p:nvSpPr>
        <p:spPr>
          <a:xfrm>
            <a:off x="533400" y="2209800"/>
            <a:ext cx="8001000" cy="4191000"/>
          </a:xfrm>
        </p:spPr>
        <p:txBody>
          <a:bodyPr/>
          <a:lstStyle/>
          <a:p>
            <a:r>
              <a:rPr lang="en-US" dirty="0"/>
              <a:t>Understand the reason behind the odd behavior</a:t>
            </a:r>
          </a:p>
          <a:p>
            <a:r>
              <a:rPr lang="en-US" dirty="0"/>
              <a:t>Don’t take it personally</a:t>
            </a:r>
          </a:p>
          <a:p>
            <a:r>
              <a:rPr lang="en-US" dirty="0"/>
              <a:t>Give the student a better way – “No” doesn’t work</a:t>
            </a:r>
          </a:p>
          <a:p>
            <a:r>
              <a:rPr lang="en-US" dirty="0"/>
              <a:t>Give the student very specific directions of what he should do</a:t>
            </a:r>
          </a:p>
          <a:p>
            <a:pPr lvl="1"/>
            <a:r>
              <a:rPr lang="en-US" dirty="0"/>
              <a:t>“It’s a rule”</a:t>
            </a:r>
          </a:p>
          <a:p>
            <a:pPr lvl="1"/>
            <a:r>
              <a:rPr lang="en-US" dirty="0"/>
              <a:t>Tell the student what is appropriate and what is inappropriate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57200" y="304800"/>
            <a:ext cx="7024688" cy="1752600"/>
          </a:xfrm>
        </p:spPr>
        <p:txBody>
          <a:bodyPr/>
          <a:lstStyle/>
          <a:p>
            <a:r>
              <a:rPr lang="en-US" dirty="0"/>
              <a:t>Solution and Ideas: Social Language</a:t>
            </a:r>
          </a:p>
        </p:txBody>
      </p:sp>
      <p:sp>
        <p:nvSpPr>
          <p:cNvPr id="3" name="Content Placeholder 2"/>
          <p:cNvSpPr>
            <a:spLocks noGrp="1"/>
          </p:cNvSpPr>
          <p:nvPr>
            <p:ph idx="1"/>
          </p:nvPr>
        </p:nvSpPr>
        <p:spPr>
          <a:xfrm>
            <a:off x="457200" y="2362200"/>
            <a:ext cx="7362825" cy="3470275"/>
          </a:xfrm>
        </p:spPr>
        <p:txBody>
          <a:bodyPr rtlCol="0">
            <a:normAutofit fontScale="92500"/>
          </a:bodyPr>
          <a:lstStyle/>
          <a:p>
            <a:pPr indent="-274320" fontAlgn="auto">
              <a:spcAft>
                <a:spcPts val="0"/>
              </a:spcAft>
              <a:defRPr/>
            </a:pPr>
            <a:r>
              <a:rPr lang="en-US" dirty="0"/>
              <a:t>Avoid sarcasm</a:t>
            </a:r>
          </a:p>
          <a:p>
            <a:pPr indent="-274320" fontAlgn="auto">
              <a:spcAft>
                <a:spcPts val="0"/>
              </a:spcAft>
              <a:defRPr/>
            </a:pPr>
            <a:r>
              <a:rPr lang="en-US" dirty="0"/>
              <a:t>Explain figurative language &amp; metaphors</a:t>
            </a:r>
          </a:p>
          <a:p>
            <a:pPr indent="-274320" fontAlgn="auto">
              <a:spcAft>
                <a:spcPts val="0"/>
              </a:spcAft>
              <a:defRPr/>
            </a:pPr>
            <a:r>
              <a:rPr lang="en-US" dirty="0"/>
              <a:t>Gestures and intonation are difficult for students with ASD to understand – explain yourself</a:t>
            </a:r>
          </a:p>
          <a:p>
            <a:pPr indent="-274320" fontAlgn="auto">
              <a:spcAft>
                <a:spcPts val="0"/>
              </a:spcAft>
              <a:defRPr/>
            </a:pPr>
            <a:r>
              <a:rPr lang="en-US" dirty="0"/>
              <a:t>Student’s use of sarcasm does not mean that they will understand your sarcasm</a:t>
            </a:r>
          </a:p>
          <a:p>
            <a:pPr indent="-274320" fontAlgn="auto">
              <a:spcAft>
                <a:spcPts val="0"/>
              </a:spcAft>
              <a:defRPr/>
            </a:pPr>
            <a:r>
              <a:rPr lang="en-US" dirty="0"/>
              <a:t>Explain clearly what you mean</a:t>
            </a:r>
          </a:p>
          <a:p>
            <a:pPr marL="640080" lvl="1" indent="-274320" fontAlgn="auto">
              <a:spcAft>
                <a:spcPts val="0"/>
              </a:spcAft>
              <a:defRPr/>
            </a:pPr>
            <a:r>
              <a:rPr lang="en-US" dirty="0"/>
              <a:t>“That was a joke”.</a:t>
            </a:r>
          </a:p>
          <a:p>
            <a:pPr marL="640080" lvl="1" indent="-274320" fontAlgn="auto">
              <a:spcAft>
                <a:spcPts val="0"/>
              </a:spcAft>
              <a:defRPr/>
            </a:pPr>
            <a:r>
              <a:rPr lang="en-US" dirty="0"/>
              <a:t>“That was sarcasm.”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457200" y="304800"/>
            <a:ext cx="7024688" cy="1143000"/>
          </a:xfrm>
        </p:spPr>
        <p:txBody>
          <a:bodyPr/>
          <a:lstStyle/>
          <a:p>
            <a:r>
              <a:rPr lang="en-US"/>
              <a:t>Problem: Social Skills</a:t>
            </a:r>
          </a:p>
        </p:txBody>
      </p:sp>
      <p:sp>
        <p:nvSpPr>
          <p:cNvPr id="27650" name="Content Placeholder 2"/>
          <p:cNvSpPr>
            <a:spLocks noGrp="1"/>
          </p:cNvSpPr>
          <p:nvPr>
            <p:ph idx="1"/>
          </p:nvPr>
        </p:nvSpPr>
        <p:spPr>
          <a:xfrm>
            <a:off x="533400" y="1371600"/>
            <a:ext cx="8077200" cy="5029200"/>
          </a:xfrm>
        </p:spPr>
        <p:txBody>
          <a:bodyPr/>
          <a:lstStyle/>
          <a:p>
            <a:r>
              <a:rPr lang="en-US" dirty="0"/>
              <a:t>Students with Asperger’s and High Functioning Autism want friends….just don’t know how to make and keep friends</a:t>
            </a:r>
          </a:p>
          <a:p>
            <a:r>
              <a:rPr lang="en-US" dirty="0"/>
              <a:t>Pick the “wrong” people as friends</a:t>
            </a:r>
          </a:p>
          <a:p>
            <a:r>
              <a:rPr lang="en-US" dirty="0"/>
              <a:t>Don’t understand social boundaries</a:t>
            </a:r>
          </a:p>
          <a:p>
            <a:r>
              <a:rPr lang="en-US" dirty="0"/>
              <a:t>Teasing joking vs. teasing for real</a:t>
            </a:r>
          </a:p>
          <a:p>
            <a:r>
              <a:rPr lang="en-US" dirty="0"/>
              <a:t>Susceptible to bullying</a:t>
            </a:r>
          </a:p>
          <a:p>
            <a:r>
              <a:rPr lang="en-US" dirty="0"/>
              <a:t>Special interests may make it difficult for them to relate to peers</a:t>
            </a:r>
          </a:p>
          <a:p>
            <a:r>
              <a:rPr lang="en-US" dirty="0"/>
              <a:t>Peers may not like how they “dominate” conversations or intrude on conversations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457200" y="304800"/>
            <a:ext cx="7024688" cy="1143000"/>
          </a:xfrm>
        </p:spPr>
        <p:txBody>
          <a:bodyPr/>
          <a:lstStyle/>
          <a:p>
            <a:r>
              <a:rPr lang="en-US" dirty="0"/>
              <a:t>Solutions and Ideas: Rude</a:t>
            </a:r>
          </a:p>
        </p:txBody>
      </p:sp>
      <p:sp>
        <p:nvSpPr>
          <p:cNvPr id="32770" name="Content Placeholder 2"/>
          <p:cNvSpPr>
            <a:spLocks noGrp="1"/>
          </p:cNvSpPr>
          <p:nvPr>
            <p:ph idx="1"/>
          </p:nvPr>
        </p:nvSpPr>
        <p:spPr>
          <a:xfrm>
            <a:off x="533400" y="1524000"/>
            <a:ext cx="8077200" cy="4953000"/>
          </a:xfrm>
        </p:spPr>
        <p:txBody>
          <a:bodyPr/>
          <a:lstStyle/>
          <a:p>
            <a:r>
              <a:rPr lang="en-US" dirty="0"/>
              <a:t>Don’t take it personally</a:t>
            </a:r>
          </a:p>
          <a:p>
            <a:r>
              <a:rPr lang="en-US" dirty="0"/>
              <a:t>Explain why it was rude or inappropriate and then give a more appropriate solution</a:t>
            </a:r>
          </a:p>
          <a:p>
            <a:r>
              <a:rPr lang="en-US" dirty="0"/>
              <a:t>“I feel…when you…because…”</a:t>
            </a:r>
          </a:p>
          <a:p>
            <a:r>
              <a:rPr lang="en-US" dirty="0"/>
              <a:t>Offer alternatives to say or do</a:t>
            </a:r>
          </a:p>
          <a:p>
            <a:r>
              <a:rPr lang="en-US" dirty="0"/>
              <a:t>Avoid calling the student out in front of peers</a:t>
            </a:r>
          </a:p>
          <a:p>
            <a:r>
              <a:rPr lang="en-US" dirty="0"/>
              <a:t>Okay to say “That is inappropriate”.</a:t>
            </a:r>
          </a:p>
          <a:p>
            <a:r>
              <a:rPr lang="en-US" dirty="0"/>
              <a:t>It’s okay to say they were rude;  Follow up with why and what they could have done differently</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457200" y="228600"/>
            <a:ext cx="7024688" cy="1143000"/>
          </a:xfrm>
        </p:spPr>
        <p:txBody>
          <a:bodyPr/>
          <a:lstStyle/>
          <a:p>
            <a:r>
              <a:rPr lang="en-US"/>
              <a:t>Solution: Visual supports</a:t>
            </a:r>
          </a:p>
        </p:txBody>
      </p:sp>
      <p:sp>
        <p:nvSpPr>
          <p:cNvPr id="35842" name="Content Placeholder 2"/>
          <p:cNvSpPr>
            <a:spLocks noGrp="1"/>
          </p:cNvSpPr>
          <p:nvPr>
            <p:ph idx="1"/>
          </p:nvPr>
        </p:nvSpPr>
        <p:spPr>
          <a:xfrm>
            <a:off x="457200" y="1447800"/>
            <a:ext cx="8229600" cy="5029200"/>
          </a:xfrm>
        </p:spPr>
        <p:txBody>
          <a:bodyPr/>
          <a:lstStyle/>
          <a:p>
            <a:r>
              <a:rPr lang="en-US"/>
              <a:t>Clear expectations of what work needs to be done, how much work needs to be done, when they will be done, what’s next –write this on the board</a:t>
            </a:r>
          </a:p>
          <a:p>
            <a:r>
              <a:rPr lang="en-US"/>
              <a:t>Write it down</a:t>
            </a:r>
          </a:p>
          <a:p>
            <a:r>
              <a:rPr lang="en-US"/>
              <a:t>Use post it notes to limit number of questions asked</a:t>
            </a:r>
          </a:p>
          <a:p>
            <a:r>
              <a:rPr lang="en-US"/>
              <a:t>Hold the actual items when referring to them</a:t>
            </a:r>
          </a:p>
          <a:p>
            <a:r>
              <a:rPr lang="en-US"/>
              <a:t>Students with autism often think in pictures – use written words and visuals to support their learning</a:t>
            </a:r>
          </a:p>
          <a:p>
            <a:r>
              <a:rPr lang="en-US"/>
              <a:t>Don’t assume that the student understands</a:t>
            </a:r>
          </a:p>
          <a:p>
            <a:r>
              <a:rPr lang="en-US"/>
              <a:t>Allow processing time;  Don’t talk over it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598</TotalTime>
  <Words>1738</Words>
  <Application>Microsoft Office PowerPoint</Application>
  <PresentationFormat>On-screen Show (4:3)</PresentationFormat>
  <Paragraphs>176</Paragraphs>
  <Slides>30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Angsana New</vt:lpstr>
      <vt:lpstr>AnmolUni</vt:lpstr>
      <vt:lpstr>Arial</vt:lpstr>
      <vt:lpstr>Calibri</vt:lpstr>
      <vt:lpstr>Century Gothic</vt:lpstr>
      <vt:lpstr>Wingdings 2</vt:lpstr>
      <vt:lpstr>Austin</vt:lpstr>
      <vt:lpstr>Verbal Intervention for students with ASD</vt:lpstr>
      <vt:lpstr>A Two Part Presentation  on Autism </vt:lpstr>
      <vt:lpstr>Characteristics of Autism </vt:lpstr>
      <vt:lpstr>Solutions and Ideas: Odd Interests</vt:lpstr>
      <vt:lpstr>Solution and Ideas: Odd Behavior</vt:lpstr>
      <vt:lpstr>Solution and Ideas: Social Language</vt:lpstr>
      <vt:lpstr>Problem: Social Skills</vt:lpstr>
      <vt:lpstr>Solutions and Ideas: Rude</vt:lpstr>
      <vt:lpstr>Solution: Visual supports</vt:lpstr>
      <vt:lpstr>Problem:  Adherence to Routines and Rules</vt:lpstr>
      <vt:lpstr>Solutions and Ideas: Difficulties with Change</vt:lpstr>
      <vt:lpstr>Problem:  Behaviors in the classroom</vt:lpstr>
      <vt:lpstr>Solutions and Ideas:</vt:lpstr>
      <vt:lpstr>Solutions and Ideas:</vt:lpstr>
      <vt:lpstr>Solutions and Ideas:</vt:lpstr>
      <vt:lpstr>Verbal Intervention</vt:lpstr>
      <vt:lpstr>Facial Expressions</vt:lpstr>
      <vt:lpstr>Body Language</vt:lpstr>
      <vt:lpstr>Tone of Voice</vt:lpstr>
      <vt:lpstr>Distance</vt:lpstr>
      <vt:lpstr>The Message</vt:lpstr>
      <vt:lpstr>What do we say to students with ASD when they are calm?</vt:lpstr>
      <vt:lpstr>Why words can be your enemy!</vt:lpstr>
      <vt:lpstr>Where your Relationship with the Student comes in </vt:lpstr>
      <vt:lpstr>Relationships in Verbal Intervention:</vt:lpstr>
      <vt:lpstr>Developing a Relationship</vt:lpstr>
      <vt:lpstr>Developing a Relationship</vt:lpstr>
      <vt:lpstr>Developing a Relationship</vt:lpstr>
      <vt:lpstr>Conclusion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High School Students with ASD</dc:title>
  <dc:creator>Colleen Zillich</dc:creator>
  <cp:lastModifiedBy>Scott Carson</cp:lastModifiedBy>
  <cp:revision>43</cp:revision>
  <cp:lastPrinted>2010-10-25T15:12:33Z</cp:lastPrinted>
  <dcterms:created xsi:type="dcterms:W3CDTF">2010-10-18T11:50:31Z</dcterms:created>
  <dcterms:modified xsi:type="dcterms:W3CDTF">2022-02-03T16:23:30Z</dcterms:modified>
</cp:coreProperties>
</file>